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3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8" r:id="rId2"/>
    <p:sldId id="889" r:id="rId3"/>
    <p:sldId id="924" r:id="rId4"/>
    <p:sldId id="891" r:id="rId5"/>
    <p:sldId id="892" r:id="rId6"/>
    <p:sldId id="893" r:id="rId7"/>
    <p:sldId id="894" r:id="rId8"/>
    <p:sldId id="895" r:id="rId9"/>
    <p:sldId id="925" r:id="rId10"/>
    <p:sldId id="897" r:id="rId11"/>
    <p:sldId id="898" r:id="rId12"/>
    <p:sldId id="919" r:id="rId13"/>
    <p:sldId id="900" r:id="rId14"/>
    <p:sldId id="901" r:id="rId15"/>
    <p:sldId id="902" r:id="rId16"/>
    <p:sldId id="903" r:id="rId17"/>
    <p:sldId id="904" r:id="rId18"/>
    <p:sldId id="905" r:id="rId19"/>
    <p:sldId id="906" r:id="rId20"/>
    <p:sldId id="907" r:id="rId21"/>
    <p:sldId id="908" r:id="rId22"/>
    <p:sldId id="909" r:id="rId23"/>
    <p:sldId id="910" r:id="rId24"/>
    <p:sldId id="911" r:id="rId25"/>
    <p:sldId id="912" r:id="rId26"/>
    <p:sldId id="913" r:id="rId27"/>
    <p:sldId id="921" r:id="rId28"/>
    <p:sldId id="922" r:id="rId29"/>
    <p:sldId id="923" r:id="rId30"/>
    <p:sldId id="916" r:id="rId31"/>
    <p:sldId id="917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B3535"/>
    <a:srgbClr val="B6C4C4"/>
    <a:srgbClr val="678D9A"/>
    <a:srgbClr val="83B08F"/>
    <a:srgbClr val="C6AD84"/>
    <a:srgbClr val="678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9429" autoAdjust="0"/>
  </p:normalViewPr>
  <p:slideViewPr>
    <p:cSldViewPr snapToObjects="1">
      <p:cViewPr varScale="1">
        <p:scale>
          <a:sx n="115" d="100"/>
          <a:sy n="115" d="100"/>
        </p:scale>
        <p:origin x="122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62B91-FF5A-4E41-9839-9C33D62F74AC}" type="datetimeFigureOut">
              <a:rPr lang="en-US" smtClean="0"/>
              <a:pPr/>
              <a:t>9/18/2016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BDD68-875B-438D-A3CF-B58CA19342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BDD68-875B-438D-A3CF-B58CA19342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BDD68-875B-438D-A3CF-B58CA19342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BDD68-875B-438D-A3CF-B58CA19342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BDD68-875B-438D-A3CF-B58CA19342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" name="Picture 104" descr="PPP_SEDUC_TLE_Boa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7772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685800"/>
          </a:xfrm>
        </p:spPr>
        <p:txBody>
          <a:bodyPr anchor="ctr"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3117" name="Rectangle 4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3118" name="Rectangle 4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3119" name="Rectangle 4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AF2170E-61B7-4835-8119-433CC635074F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3F60B-E627-42F9-B3F3-885A807AA767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1000" y="2286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050" y="2286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FE9D3-EF22-4856-8B0C-84B38016F485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EA3F1A-6BBD-4A4A-91E4-32FCF32D5599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4E26C-2536-40CB-9DA5-4DB496A47603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EA9C0-1C3C-4525-B3E5-3E496B11C55A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3EE6DB-1124-4EFC-88D1-83648D139D3B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01D6B-6403-430A-944E-2842C501E390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BE53CB-F416-4160-B253-3692C10FD0A1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80CA6D-8A4D-4730-B9BD-8156AE0F5900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75F04A-C4F9-4754-A467-C0D16B10F6EE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95" descr="PPP_SEDUC_TXT_Board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228600"/>
            <a:ext cx="861060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214" name="Rectangle 19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aseline="-25000">
                <a:solidFill>
                  <a:srgbClr val="FFFFFF"/>
                </a:solidFill>
                <a:ea typeface="新細明體" pitchFamily="18" charset="-120"/>
              </a:defRPr>
            </a:lvl1pPr>
          </a:lstStyle>
          <a:p>
            <a:endParaRPr lang="en-US" altLang="zh-TW" dirty="0"/>
          </a:p>
        </p:txBody>
      </p:sp>
      <p:sp>
        <p:nvSpPr>
          <p:cNvPr id="1215" name="Rectangle 19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aseline="-25000">
                <a:solidFill>
                  <a:srgbClr val="FFFFFF"/>
                </a:solidFill>
                <a:ea typeface="新細明體" pitchFamily="18" charset="-120"/>
              </a:defRPr>
            </a:lvl1pPr>
          </a:lstStyle>
          <a:p>
            <a:endParaRPr lang="en-US" altLang="zh-TW" dirty="0"/>
          </a:p>
        </p:txBody>
      </p:sp>
      <p:sp>
        <p:nvSpPr>
          <p:cNvPr id="1216" name="Rectangle 19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4338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-25000">
                <a:solidFill>
                  <a:srgbClr val="FFFFFF"/>
                </a:solidFill>
                <a:ea typeface="新細明體" pitchFamily="18" charset="-120"/>
              </a:defRPr>
            </a:lvl1pPr>
          </a:lstStyle>
          <a:p>
            <a:fld id="{7ABC88F7-9EA5-4C3A-BF93-EF5B32551F55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rgbClr val="FFFFFF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FFFFFF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rgbClr val="FFFF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FFFF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FFFF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FFFF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FFFF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tags" Target="../tags/tag47.xml"/><Relationship Id="rId21" Type="http://schemas.openxmlformats.org/officeDocument/2006/relationships/image" Target="../media/image53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15.png"/><Relationship Id="rId25" Type="http://schemas.openxmlformats.org/officeDocument/2006/relationships/image" Target="../media/image57.png"/><Relationship Id="rId2" Type="http://schemas.openxmlformats.org/officeDocument/2006/relationships/tags" Target="../tags/tag46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56.png"/><Relationship Id="rId5" Type="http://schemas.openxmlformats.org/officeDocument/2006/relationships/tags" Target="../tags/tag49.xml"/><Relationship Id="rId15" Type="http://schemas.openxmlformats.org/officeDocument/2006/relationships/image" Target="../media/image9.png"/><Relationship Id="rId23" Type="http://schemas.openxmlformats.org/officeDocument/2006/relationships/image" Target="../media/image55.png"/><Relationship Id="rId10" Type="http://schemas.openxmlformats.org/officeDocument/2006/relationships/tags" Target="../tags/tag54.xml"/><Relationship Id="rId19" Type="http://schemas.openxmlformats.org/officeDocument/2006/relationships/image" Target="../media/image51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tags" Target="../tags/tag59.xml"/><Relationship Id="rId16" Type="http://schemas.openxmlformats.org/officeDocument/2006/relationships/image" Target="../media/image65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0.png"/><Relationship Id="rId5" Type="http://schemas.openxmlformats.org/officeDocument/2006/relationships/tags" Target="../tags/tag62.xml"/><Relationship Id="rId15" Type="http://schemas.openxmlformats.org/officeDocument/2006/relationships/image" Target="../media/image6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68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73.png"/><Relationship Id="rId39" Type="http://schemas.openxmlformats.org/officeDocument/2006/relationships/image" Target="../media/image8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81.png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29" Type="http://schemas.openxmlformats.org/officeDocument/2006/relationships/image" Target="../media/image7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31" Type="http://schemas.openxmlformats.org/officeDocument/2006/relationships/image" Target="../media/image78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8" Type="http://schemas.openxmlformats.org/officeDocument/2006/relationships/tags" Target="../tags/tag74.xml"/><Relationship Id="rId3" Type="http://schemas.openxmlformats.org/officeDocument/2006/relationships/tags" Target="../tags/tag6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89.xml"/><Relationship Id="rId7" Type="http://schemas.openxmlformats.org/officeDocument/2006/relationships/image" Target="../media/image89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7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96.xml"/><Relationship Id="rId7" Type="http://schemas.openxmlformats.org/officeDocument/2006/relationships/image" Target="../media/image68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7.xml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10.xml"/><Relationship Id="rId18" Type="http://schemas.openxmlformats.org/officeDocument/2006/relationships/tags" Target="../tags/tag115.xml"/><Relationship Id="rId26" Type="http://schemas.openxmlformats.org/officeDocument/2006/relationships/image" Target="../media/image106.png"/><Relationship Id="rId39" Type="http://schemas.openxmlformats.org/officeDocument/2006/relationships/image" Target="../media/image119.png"/><Relationship Id="rId21" Type="http://schemas.openxmlformats.org/officeDocument/2006/relationships/slideLayout" Target="../slideLayouts/slideLayout7.xml"/><Relationship Id="rId34" Type="http://schemas.openxmlformats.org/officeDocument/2006/relationships/image" Target="../media/image114.png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6" Type="http://schemas.openxmlformats.org/officeDocument/2006/relationships/tags" Target="../tags/tag113.xml"/><Relationship Id="rId20" Type="http://schemas.openxmlformats.org/officeDocument/2006/relationships/tags" Target="../tags/tag117.xml"/><Relationship Id="rId29" Type="http://schemas.openxmlformats.org/officeDocument/2006/relationships/image" Target="../media/image109.png"/><Relationship Id="rId41" Type="http://schemas.openxmlformats.org/officeDocument/2006/relationships/image" Target="../media/image121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0.png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23" Type="http://schemas.openxmlformats.org/officeDocument/2006/relationships/image" Target="../media/image60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10" Type="http://schemas.openxmlformats.org/officeDocument/2006/relationships/tags" Target="../tags/tag107.xml"/><Relationship Id="rId19" Type="http://schemas.openxmlformats.org/officeDocument/2006/relationships/tags" Target="../tags/tag116.xml"/><Relationship Id="rId31" Type="http://schemas.openxmlformats.org/officeDocument/2006/relationships/image" Target="../media/image111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image" Target="../media/image103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134.png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29.png"/><Relationship Id="rId41" Type="http://schemas.openxmlformats.org/officeDocument/2006/relationships/image" Target="../media/image141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31" Type="http://schemas.openxmlformats.org/officeDocument/2006/relationships/image" Target="../media/image131.pn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notesSlide" Target="../notesSlides/notesSlide2.xml"/><Relationship Id="rId39" Type="http://schemas.openxmlformats.org/officeDocument/2006/relationships/image" Target="../media/image150.png"/><Relationship Id="rId21" Type="http://schemas.openxmlformats.org/officeDocument/2006/relationships/tags" Target="../tags/tag157.xml"/><Relationship Id="rId34" Type="http://schemas.openxmlformats.org/officeDocument/2006/relationships/image" Target="../media/image145.png"/><Relationship Id="rId42" Type="http://schemas.openxmlformats.org/officeDocument/2006/relationships/image" Target="../media/image153.png"/><Relationship Id="rId47" Type="http://schemas.openxmlformats.org/officeDocument/2006/relationships/image" Target="../media/image158.png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9" Type="http://schemas.openxmlformats.org/officeDocument/2006/relationships/image" Target="../media/image133.png"/><Relationship Id="rId11" Type="http://schemas.openxmlformats.org/officeDocument/2006/relationships/tags" Target="../tags/tag147.xml"/><Relationship Id="rId24" Type="http://schemas.openxmlformats.org/officeDocument/2006/relationships/tags" Target="../tags/tag160.xml"/><Relationship Id="rId32" Type="http://schemas.openxmlformats.org/officeDocument/2006/relationships/image" Target="../media/image71.png"/><Relationship Id="rId37" Type="http://schemas.openxmlformats.org/officeDocument/2006/relationships/image" Target="../media/image148.png"/><Relationship Id="rId40" Type="http://schemas.openxmlformats.org/officeDocument/2006/relationships/image" Target="../media/image151.png"/><Relationship Id="rId45" Type="http://schemas.openxmlformats.org/officeDocument/2006/relationships/image" Target="../media/image156.png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tags" Target="../tags/tag159.xml"/><Relationship Id="rId28" Type="http://schemas.openxmlformats.org/officeDocument/2006/relationships/image" Target="../media/image125.png"/><Relationship Id="rId36" Type="http://schemas.openxmlformats.org/officeDocument/2006/relationships/image" Target="../media/image147.png"/><Relationship Id="rId49" Type="http://schemas.openxmlformats.org/officeDocument/2006/relationships/image" Target="../media/image160.png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31" Type="http://schemas.openxmlformats.org/officeDocument/2006/relationships/image" Target="../media/image143.png"/><Relationship Id="rId44" Type="http://schemas.openxmlformats.org/officeDocument/2006/relationships/image" Target="../media/image155.png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tags" Target="../tags/tag158.xml"/><Relationship Id="rId27" Type="http://schemas.openxmlformats.org/officeDocument/2006/relationships/image" Target="../media/image124.png"/><Relationship Id="rId30" Type="http://schemas.openxmlformats.org/officeDocument/2006/relationships/image" Target="../media/image142.png"/><Relationship Id="rId35" Type="http://schemas.openxmlformats.org/officeDocument/2006/relationships/image" Target="../media/image146.png"/><Relationship Id="rId43" Type="http://schemas.openxmlformats.org/officeDocument/2006/relationships/image" Target="../media/image154.png"/><Relationship Id="rId48" Type="http://schemas.openxmlformats.org/officeDocument/2006/relationships/image" Target="../media/image159.png"/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Relationship Id="rId46" Type="http://schemas.openxmlformats.org/officeDocument/2006/relationships/image" Target="../media/image157.png"/><Relationship Id="rId20" Type="http://schemas.openxmlformats.org/officeDocument/2006/relationships/tags" Target="../tags/tag156.xml"/><Relationship Id="rId41" Type="http://schemas.openxmlformats.org/officeDocument/2006/relationships/image" Target="../media/image152.png"/><Relationship Id="rId1" Type="http://schemas.openxmlformats.org/officeDocument/2006/relationships/tags" Target="../tags/tag137.xml"/><Relationship Id="rId6" Type="http://schemas.openxmlformats.org/officeDocument/2006/relationships/tags" Target="../tags/tag1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64.png"/><Relationship Id="rId3" Type="http://schemas.openxmlformats.org/officeDocument/2006/relationships/tags" Target="../tags/tag16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3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162.png"/><Relationship Id="rId5" Type="http://schemas.openxmlformats.org/officeDocument/2006/relationships/tags" Target="../tags/tag165.xml"/><Relationship Id="rId10" Type="http://schemas.openxmlformats.org/officeDocument/2006/relationships/image" Target="../media/image161.png"/><Relationship Id="rId4" Type="http://schemas.openxmlformats.org/officeDocument/2006/relationships/tags" Target="../tags/tag164.xml"/><Relationship Id="rId9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notesSlide" Target="../notesSlides/notesSlide4.xml"/><Relationship Id="rId18" Type="http://schemas.openxmlformats.org/officeDocument/2006/relationships/image" Target="../media/image165.png"/><Relationship Id="rId3" Type="http://schemas.openxmlformats.org/officeDocument/2006/relationships/tags" Target="../tags/tag169.xml"/><Relationship Id="rId21" Type="http://schemas.openxmlformats.org/officeDocument/2006/relationships/image" Target="../media/image168.png"/><Relationship Id="rId7" Type="http://schemas.openxmlformats.org/officeDocument/2006/relationships/tags" Target="../tags/tag17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0.png"/><Relationship Id="rId2" Type="http://schemas.openxmlformats.org/officeDocument/2006/relationships/tags" Target="../tags/tag168.xml"/><Relationship Id="rId16" Type="http://schemas.openxmlformats.org/officeDocument/2006/relationships/image" Target="../media/image159.png"/><Relationship Id="rId20" Type="http://schemas.openxmlformats.org/officeDocument/2006/relationships/image" Target="../media/image167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image" Target="../media/image171.png"/><Relationship Id="rId5" Type="http://schemas.openxmlformats.org/officeDocument/2006/relationships/tags" Target="../tags/tag171.xml"/><Relationship Id="rId15" Type="http://schemas.openxmlformats.org/officeDocument/2006/relationships/image" Target="../media/image158.png"/><Relationship Id="rId23" Type="http://schemas.openxmlformats.org/officeDocument/2006/relationships/image" Target="../media/image170.png"/><Relationship Id="rId10" Type="http://schemas.openxmlformats.org/officeDocument/2006/relationships/tags" Target="../tags/tag176.xml"/><Relationship Id="rId19" Type="http://schemas.openxmlformats.org/officeDocument/2006/relationships/image" Target="../media/image166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image" Target="../media/image157.png"/><Relationship Id="rId22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190.xml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tags" Target="../tags/tag180.xml"/><Relationship Id="rId21" Type="http://schemas.openxmlformats.org/officeDocument/2006/relationships/image" Target="../media/image176.png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33" Type="http://schemas.openxmlformats.org/officeDocument/2006/relationships/image" Target="../media/image188.png"/><Relationship Id="rId2" Type="http://schemas.openxmlformats.org/officeDocument/2006/relationships/tags" Target="../tags/tag179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175.png"/><Relationship Id="rId29" Type="http://schemas.openxmlformats.org/officeDocument/2006/relationships/image" Target="../media/image184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image" Target="../media/image179.png"/><Relationship Id="rId32" Type="http://schemas.openxmlformats.org/officeDocument/2006/relationships/image" Target="../media/image187.png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tags" Target="../tags/tag187.xml"/><Relationship Id="rId19" Type="http://schemas.openxmlformats.org/officeDocument/2006/relationships/image" Target="../media/image174.png"/><Relationship Id="rId31" Type="http://schemas.openxmlformats.org/officeDocument/2006/relationships/image" Target="../media/image186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Relationship Id="rId30" Type="http://schemas.openxmlformats.org/officeDocument/2006/relationships/image" Target="../media/image185.png"/><Relationship Id="rId8" Type="http://schemas.openxmlformats.org/officeDocument/2006/relationships/tags" Target="../tags/tag18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tags" Target="../tags/tag194.xml"/><Relationship Id="rId16" Type="http://schemas.openxmlformats.org/officeDocument/2006/relationships/image" Target="../media/image194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189.png"/><Relationship Id="rId5" Type="http://schemas.openxmlformats.org/officeDocument/2006/relationships/tags" Target="../tags/tag197.xml"/><Relationship Id="rId15" Type="http://schemas.openxmlformats.org/officeDocument/2006/relationships/image" Target="../media/image193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199.png"/><Relationship Id="rId18" Type="http://schemas.openxmlformats.org/officeDocument/2006/relationships/image" Target="../media/image203.png"/><Relationship Id="rId3" Type="http://schemas.openxmlformats.org/officeDocument/2006/relationships/tags" Target="../tags/tag204.xml"/><Relationship Id="rId21" Type="http://schemas.openxmlformats.org/officeDocument/2006/relationships/image" Target="../media/image206.png"/><Relationship Id="rId7" Type="http://schemas.openxmlformats.org/officeDocument/2006/relationships/tags" Target="../tags/tag208.xml"/><Relationship Id="rId12" Type="http://schemas.openxmlformats.org/officeDocument/2006/relationships/image" Target="../media/image198.png"/><Relationship Id="rId17" Type="http://schemas.openxmlformats.org/officeDocument/2006/relationships/image" Target="../media/image202.png"/><Relationship Id="rId2" Type="http://schemas.openxmlformats.org/officeDocument/2006/relationships/tags" Target="../tags/tag203.xml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197.png"/><Relationship Id="rId5" Type="http://schemas.openxmlformats.org/officeDocument/2006/relationships/tags" Target="../tags/tag206.xml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04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image" Target="../media/image173.png"/><Relationship Id="rId22" Type="http://schemas.openxmlformats.org/officeDocument/2006/relationships/image" Target="../media/image2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209.png"/><Relationship Id="rId18" Type="http://schemas.openxmlformats.org/officeDocument/2006/relationships/image" Target="../media/image212.png"/><Relationship Id="rId26" Type="http://schemas.openxmlformats.org/officeDocument/2006/relationships/image" Target="../media/image219.png"/><Relationship Id="rId3" Type="http://schemas.openxmlformats.org/officeDocument/2006/relationships/tags" Target="../tags/tag213.xml"/><Relationship Id="rId21" Type="http://schemas.openxmlformats.org/officeDocument/2006/relationships/image" Target="../media/image215.png"/><Relationship Id="rId7" Type="http://schemas.openxmlformats.org/officeDocument/2006/relationships/tags" Target="../tags/tag217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211.png"/><Relationship Id="rId25" Type="http://schemas.openxmlformats.org/officeDocument/2006/relationships/image" Target="../media/image183.png"/><Relationship Id="rId2" Type="http://schemas.openxmlformats.org/officeDocument/2006/relationships/tags" Target="../tags/tag212.xml"/><Relationship Id="rId16" Type="http://schemas.openxmlformats.org/officeDocument/2006/relationships/image" Target="../media/image174.png"/><Relationship Id="rId20" Type="http://schemas.openxmlformats.org/officeDocument/2006/relationships/image" Target="../media/image214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218.png"/><Relationship Id="rId5" Type="http://schemas.openxmlformats.org/officeDocument/2006/relationships/tags" Target="../tags/tag215.xml"/><Relationship Id="rId15" Type="http://schemas.openxmlformats.org/officeDocument/2006/relationships/image" Target="../media/image173.png"/><Relationship Id="rId23" Type="http://schemas.openxmlformats.org/officeDocument/2006/relationships/image" Target="../media/image217.png"/><Relationship Id="rId10" Type="http://schemas.openxmlformats.org/officeDocument/2006/relationships/tags" Target="../tags/tag220.xml"/><Relationship Id="rId19" Type="http://schemas.openxmlformats.org/officeDocument/2006/relationships/image" Target="../media/image213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image" Target="../media/image210.png"/><Relationship Id="rId22" Type="http://schemas.openxmlformats.org/officeDocument/2006/relationships/image" Target="../media/image2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tags" Target="../tags/tag234.xml"/><Relationship Id="rId18" Type="http://schemas.openxmlformats.org/officeDocument/2006/relationships/image" Target="../media/image223.png"/><Relationship Id="rId26" Type="http://schemas.openxmlformats.org/officeDocument/2006/relationships/image" Target="../media/image230.png"/><Relationship Id="rId3" Type="http://schemas.openxmlformats.org/officeDocument/2006/relationships/tags" Target="../tags/tag224.xml"/><Relationship Id="rId21" Type="http://schemas.openxmlformats.org/officeDocument/2006/relationships/image" Target="../media/image226.png"/><Relationship Id="rId7" Type="http://schemas.openxmlformats.org/officeDocument/2006/relationships/tags" Target="../tags/tag228.xml"/><Relationship Id="rId12" Type="http://schemas.openxmlformats.org/officeDocument/2006/relationships/tags" Target="../tags/tag233.xml"/><Relationship Id="rId17" Type="http://schemas.openxmlformats.org/officeDocument/2006/relationships/image" Target="../media/image222.png"/><Relationship Id="rId25" Type="http://schemas.openxmlformats.org/officeDocument/2006/relationships/image" Target="../media/image151.png"/><Relationship Id="rId2" Type="http://schemas.openxmlformats.org/officeDocument/2006/relationships/tags" Target="../tags/tag223.xml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tags" Target="../tags/tag232.xml"/><Relationship Id="rId24" Type="http://schemas.openxmlformats.org/officeDocument/2006/relationships/image" Target="../media/image229.png"/><Relationship Id="rId5" Type="http://schemas.openxmlformats.org/officeDocument/2006/relationships/tags" Target="../tags/tag226.xml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tags" Target="../tags/tag231.xml"/><Relationship Id="rId19" Type="http://schemas.openxmlformats.org/officeDocument/2006/relationships/image" Target="../media/image224.png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22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247.xml"/><Relationship Id="rId18" Type="http://schemas.openxmlformats.org/officeDocument/2006/relationships/tags" Target="../tags/tag252.xml"/><Relationship Id="rId26" Type="http://schemas.openxmlformats.org/officeDocument/2006/relationships/image" Target="../media/image221.png"/><Relationship Id="rId39" Type="http://schemas.openxmlformats.org/officeDocument/2006/relationships/image" Target="../media/image243.png"/><Relationship Id="rId21" Type="http://schemas.openxmlformats.org/officeDocument/2006/relationships/tags" Target="../tags/tag255.xml"/><Relationship Id="rId34" Type="http://schemas.openxmlformats.org/officeDocument/2006/relationships/image" Target="../media/image239.png"/><Relationship Id="rId42" Type="http://schemas.openxmlformats.org/officeDocument/2006/relationships/image" Target="../media/image246.png"/><Relationship Id="rId47" Type="http://schemas.openxmlformats.org/officeDocument/2006/relationships/image" Target="../media/image251.png"/><Relationship Id="rId7" Type="http://schemas.openxmlformats.org/officeDocument/2006/relationships/tags" Target="../tags/tag241.xml"/><Relationship Id="rId2" Type="http://schemas.openxmlformats.org/officeDocument/2006/relationships/tags" Target="../tags/tag236.xml"/><Relationship Id="rId16" Type="http://schemas.openxmlformats.org/officeDocument/2006/relationships/tags" Target="../tags/tag250.xml"/><Relationship Id="rId29" Type="http://schemas.openxmlformats.org/officeDocument/2006/relationships/image" Target="../media/image234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237.png"/><Relationship Id="rId37" Type="http://schemas.openxmlformats.org/officeDocument/2006/relationships/image" Target="../media/image241.png"/><Relationship Id="rId40" Type="http://schemas.openxmlformats.org/officeDocument/2006/relationships/image" Target="../media/image244.png"/><Relationship Id="rId45" Type="http://schemas.openxmlformats.org/officeDocument/2006/relationships/image" Target="../media/image249.png"/><Relationship Id="rId5" Type="http://schemas.openxmlformats.org/officeDocument/2006/relationships/tags" Target="../tags/tag239.xml"/><Relationship Id="rId15" Type="http://schemas.openxmlformats.org/officeDocument/2006/relationships/tags" Target="../tags/tag249.xml"/><Relationship Id="rId23" Type="http://schemas.openxmlformats.org/officeDocument/2006/relationships/tags" Target="../tags/tag257.xml"/><Relationship Id="rId28" Type="http://schemas.openxmlformats.org/officeDocument/2006/relationships/image" Target="../media/image233.png"/><Relationship Id="rId36" Type="http://schemas.openxmlformats.org/officeDocument/2006/relationships/image" Target="../media/image177.png"/><Relationship Id="rId10" Type="http://schemas.openxmlformats.org/officeDocument/2006/relationships/tags" Target="../tags/tag244.xml"/><Relationship Id="rId19" Type="http://schemas.openxmlformats.org/officeDocument/2006/relationships/tags" Target="../tags/tag253.xml"/><Relationship Id="rId31" Type="http://schemas.openxmlformats.org/officeDocument/2006/relationships/image" Target="../media/image236.png"/><Relationship Id="rId44" Type="http://schemas.openxmlformats.org/officeDocument/2006/relationships/image" Target="../media/image248.png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tags" Target="../tags/tag248.xml"/><Relationship Id="rId22" Type="http://schemas.openxmlformats.org/officeDocument/2006/relationships/tags" Target="../tags/tag256.xml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Relationship Id="rId43" Type="http://schemas.openxmlformats.org/officeDocument/2006/relationships/image" Target="../media/image247.png"/><Relationship Id="rId8" Type="http://schemas.openxmlformats.org/officeDocument/2006/relationships/tags" Target="../tags/tag242.xml"/><Relationship Id="rId3" Type="http://schemas.openxmlformats.org/officeDocument/2006/relationships/tags" Target="../tags/tag237.xml"/><Relationship Id="rId12" Type="http://schemas.openxmlformats.org/officeDocument/2006/relationships/tags" Target="../tags/tag246.xml"/><Relationship Id="rId17" Type="http://schemas.openxmlformats.org/officeDocument/2006/relationships/tags" Target="../tags/tag251.xml"/><Relationship Id="rId25" Type="http://schemas.openxmlformats.org/officeDocument/2006/relationships/image" Target="../media/image231.png"/><Relationship Id="rId33" Type="http://schemas.openxmlformats.org/officeDocument/2006/relationships/image" Target="../media/image238.png"/><Relationship Id="rId38" Type="http://schemas.openxmlformats.org/officeDocument/2006/relationships/image" Target="../media/image242.png"/><Relationship Id="rId46" Type="http://schemas.openxmlformats.org/officeDocument/2006/relationships/image" Target="../media/image250.png"/><Relationship Id="rId20" Type="http://schemas.openxmlformats.org/officeDocument/2006/relationships/tags" Target="../tags/tag254.xml"/><Relationship Id="rId41" Type="http://schemas.openxmlformats.org/officeDocument/2006/relationships/image" Target="../media/image2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tags" Target="../tags/tag270.xml"/><Relationship Id="rId18" Type="http://schemas.openxmlformats.org/officeDocument/2006/relationships/image" Target="../media/image233.png"/><Relationship Id="rId26" Type="http://schemas.openxmlformats.org/officeDocument/2006/relationships/image" Target="../media/image177.png"/><Relationship Id="rId3" Type="http://schemas.openxmlformats.org/officeDocument/2006/relationships/tags" Target="../tags/tag260.xml"/><Relationship Id="rId21" Type="http://schemas.openxmlformats.org/officeDocument/2006/relationships/image" Target="../media/image236.png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tags" Target="../tags/tag259.xml"/><Relationship Id="rId16" Type="http://schemas.openxmlformats.org/officeDocument/2006/relationships/image" Target="../media/image221.png"/><Relationship Id="rId20" Type="http://schemas.openxmlformats.org/officeDocument/2006/relationships/image" Target="../media/image235.png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24" Type="http://schemas.openxmlformats.org/officeDocument/2006/relationships/image" Target="../media/image239.png"/><Relationship Id="rId5" Type="http://schemas.openxmlformats.org/officeDocument/2006/relationships/tags" Target="../tags/tag262.xml"/><Relationship Id="rId15" Type="http://schemas.openxmlformats.org/officeDocument/2006/relationships/image" Target="../media/image231.png"/><Relationship Id="rId23" Type="http://schemas.openxmlformats.org/officeDocument/2006/relationships/image" Target="../media/image238.png"/><Relationship Id="rId10" Type="http://schemas.openxmlformats.org/officeDocument/2006/relationships/tags" Target="../tags/tag267.xml"/><Relationship Id="rId19" Type="http://schemas.openxmlformats.org/officeDocument/2006/relationships/image" Target="../media/image234.png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23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283.xml"/><Relationship Id="rId18" Type="http://schemas.openxmlformats.org/officeDocument/2006/relationships/image" Target="../media/image231.png"/><Relationship Id="rId26" Type="http://schemas.openxmlformats.org/officeDocument/2006/relationships/image" Target="../media/image252.png"/><Relationship Id="rId3" Type="http://schemas.openxmlformats.org/officeDocument/2006/relationships/tags" Target="../tags/tag273.xml"/><Relationship Id="rId21" Type="http://schemas.openxmlformats.org/officeDocument/2006/relationships/image" Target="../media/image233.png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40.png"/><Relationship Id="rId33" Type="http://schemas.openxmlformats.org/officeDocument/2006/relationships/image" Target="../media/image259.png"/><Relationship Id="rId2" Type="http://schemas.openxmlformats.org/officeDocument/2006/relationships/tags" Target="../tags/tag272.xml"/><Relationship Id="rId16" Type="http://schemas.openxmlformats.org/officeDocument/2006/relationships/tags" Target="../tags/tag286.xml"/><Relationship Id="rId20" Type="http://schemas.openxmlformats.org/officeDocument/2006/relationships/image" Target="../media/image232.png"/><Relationship Id="rId29" Type="http://schemas.openxmlformats.org/officeDocument/2006/relationships/image" Target="../media/image255.png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24" Type="http://schemas.openxmlformats.org/officeDocument/2006/relationships/image" Target="../media/image177.png"/><Relationship Id="rId32" Type="http://schemas.openxmlformats.org/officeDocument/2006/relationships/image" Target="../media/image258.png"/><Relationship Id="rId5" Type="http://schemas.openxmlformats.org/officeDocument/2006/relationships/tags" Target="../tags/tag275.xml"/><Relationship Id="rId15" Type="http://schemas.openxmlformats.org/officeDocument/2006/relationships/tags" Target="../tags/tag285.xml"/><Relationship Id="rId23" Type="http://schemas.openxmlformats.org/officeDocument/2006/relationships/image" Target="../media/image235.png"/><Relationship Id="rId28" Type="http://schemas.openxmlformats.org/officeDocument/2006/relationships/image" Target="../media/image254.png"/><Relationship Id="rId10" Type="http://schemas.openxmlformats.org/officeDocument/2006/relationships/tags" Target="../tags/tag280.xml"/><Relationship Id="rId19" Type="http://schemas.openxmlformats.org/officeDocument/2006/relationships/image" Target="../media/image221.png"/><Relationship Id="rId31" Type="http://schemas.openxmlformats.org/officeDocument/2006/relationships/image" Target="../media/image257.png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tags" Target="../tags/tag284.xml"/><Relationship Id="rId22" Type="http://schemas.openxmlformats.org/officeDocument/2006/relationships/image" Target="../media/image234.png"/><Relationship Id="rId27" Type="http://schemas.openxmlformats.org/officeDocument/2006/relationships/image" Target="../media/image253.png"/><Relationship Id="rId30" Type="http://schemas.openxmlformats.org/officeDocument/2006/relationships/image" Target="../media/image256.png"/><Relationship Id="rId8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3" Type="http://schemas.openxmlformats.org/officeDocument/2006/relationships/tags" Target="../tags/tag289.xml"/><Relationship Id="rId7" Type="http://schemas.openxmlformats.org/officeDocument/2006/relationships/tags" Target="../tags/tag293.xml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" Type="http://schemas.openxmlformats.org/officeDocument/2006/relationships/tags" Target="../tags/tag288.xml"/><Relationship Id="rId16" Type="http://schemas.openxmlformats.org/officeDocument/2006/relationships/image" Target="../media/image261.png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image" Target="../media/image221.png"/><Relationship Id="rId5" Type="http://schemas.openxmlformats.org/officeDocument/2006/relationships/tags" Target="../tags/tag291.xml"/><Relationship Id="rId15" Type="http://schemas.openxmlformats.org/officeDocument/2006/relationships/image" Target="../media/image226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64.png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7" Type="http://schemas.openxmlformats.org/officeDocument/2006/relationships/image" Target="../media/image66.png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image" Target="../media/image15.png"/><Relationship Id="rId39" Type="http://schemas.openxmlformats.org/officeDocument/2006/relationships/image" Target="../media/image26.png"/><Relationship Id="rId21" Type="http://schemas.openxmlformats.org/officeDocument/2006/relationships/tags" Target="../tags/tag28.xml"/><Relationship Id="rId34" Type="http://schemas.openxmlformats.org/officeDocument/2006/relationships/image" Target="../media/image22.png"/><Relationship Id="rId42" Type="http://schemas.openxmlformats.org/officeDocument/2006/relationships/image" Target="../media/image29.png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29" Type="http://schemas.openxmlformats.org/officeDocument/2006/relationships/image" Target="../media/image17.png"/><Relationship Id="rId41" Type="http://schemas.openxmlformats.org/officeDocument/2006/relationships/image" Target="../media/image28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13.png"/><Relationship Id="rId32" Type="http://schemas.openxmlformats.org/officeDocument/2006/relationships/image" Target="../media/image20.png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6.png"/><Relationship Id="rId36" Type="http://schemas.openxmlformats.org/officeDocument/2006/relationships/image" Target="../media/image12.png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31" Type="http://schemas.openxmlformats.org/officeDocument/2006/relationships/image" Target="../media/image19.png"/><Relationship Id="rId44" Type="http://schemas.openxmlformats.org/officeDocument/2006/relationships/image" Target="../media/image31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image" Target="../media/image9.png"/><Relationship Id="rId30" Type="http://schemas.openxmlformats.org/officeDocument/2006/relationships/image" Target="../media/image18.png"/><Relationship Id="rId35" Type="http://schemas.openxmlformats.org/officeDocument/2006/relationships/image" Target="../media/image23.png"/><Relationship Id="rId43" Type="http://schemas.openxmlformats.org/officeDocument/2006/relationships/image" Target="../media/image30.png"/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image" Target="../media/image14.png"/><Relationship Id="rId33" Type="http://schemas.openxmlformats.org/officeDocument/2006/relationships/image" Target="../media/image21.png"/><Relationship Id="rId38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.png"/><Relationship Id="rId3" Type="http://schemas.openxmlformats.org/officeDocument/2006/relationships/tags" Target="../tags/tag32.xml"/><Relationship Id="rId21" Type="http://schemas.openxmlformats.org/officeDocument/2006/relationships/image" Target="../media/image33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32.png"/><Relationship Id="rId2" Type="http://schemas.openxmlformats.org/officeDocument/2006/relationships/tags" Target="../tags/tag31.xml"/><Relationship Id="rId16" Type="http://schemas.openxmlformats.org/officeDocument/2006/relationships/image" Target="../media/image12.png"/><Relationship Id="rId20" Type="http://schemas.openxmlformats.org/officeDocument/2006/relationships/image" Target="../media/image13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11.png"/><Relationship Id="rId23" Type="http://schemas.openxmlformats.org/officeDocument/2006/relationships/image" Target="../media/image35.png"/><Relationship Id="rId10" Type="http://schemas.openxmlformats.org/officeDocument/2006/relationships/tags" Target="../tags/tag39.xml"/><Relationship Id="rId19" Type="http://schemas.openxmlformats.org/officeDocument/2006/relationships/image" Target="../media/image15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10.png"/><Relationship Id="rId2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9.wmf"/><Relationship Id="rId18" Type="http://schemas.openxmlformats.org/officeDocument/2006/relationships/image" Target="../media/image42.png"/><Relationship Id="rId3" Type="http://schemas.openxmlformats.org/officeDocument/2006/relationships/tags" Target="../tags/tag43.xml"/><Relationship Id="rId21" Type="http://schemas.openxmlformats.org/officeDocument/2006/relationships/image" Target="../media/image45.pn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1.wmf"/><Relationship Id="rId2" Type="http://schemas.openxmlformats.org/officeDocument/2006/relationships/tags" Target="../tags/tag42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4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8.wmf"/><Relationship Id="rId24" Type="http://schemas.openxmlformats.org/officeDocument/2006/relationships/image" Target="../media/image48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0.wmf"/><Relationship Id="rId23" Type="http://schemas.openxmlformats.org/officeDocument/2006/relationships/image" Target="../media/image47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43.png"/><Relationship Id="rId4" Type="http://schemas.openxmlformats.org/officeDocument/2006/relationships/tags" Target="../tags/tag44.xml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772400" cy="914400"/>
          </a:xfrm>
        </p:spPr>
        <p:txBody>
          <a:bodyPr/>
          <a:lstStyle/>
          <a:p>
            <a:r>
              <a:rPr lang="en-US" altLang="zh-TW" b="0" dirty="0" smtClean="0">
                <a:latin typeface="Calibri" panose="020F0502020204030204" pitchFamily="34" charset="0"/>
                <a:ea typeface="squeaky chalk sound" pitchFamily="2" charset="-120"/>
              </a:rPr>
              <a:t>Theoretical Mechanics I</a:t>
            </a:r>
            <a:endParaRPr lang="en-US" altLang="zh-TW" b="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343400"/>
            <a:ext cx="7772400" cy="68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吳國安</a:t>
            </a:r>
            <a:r>
              <a:rPr lang="zh-TW" altLang="en-US" dirty="0">
                <a:latin typeface="Calibri" panose="020F0502020204030204" pitchFamily="34" charset="0"/>
                <a:ea typeface="標楷體" pitchFamily="65" charset="-120"/>
              </a:rPr>
              <a:t>教授</a:t>
            </a:r>
            <a:r>
              <a:rPr lang="en-US" altLang="zh-TW" sz="2000" dirty="0" smtClean="0">
                <a:latin typeface="Calibri" panose="020F0502020204030204" pitchFamily="34" charset="0"/>
                <a:ea typeface="squeaky chalk sound" pitchFamily="2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Calibri" panose="020F0502020204030204" pitchFamily="34" charset="0"/>
                <a:ea typeface="squeaky chalk sound" pitchFamily="2" charset="-120"/>
              </a:rPr>
              <a:t>Office - </a:t>
            </a:r>
            <a:r>
              <a:rPr lang="en-US" altLang="zh-TW" sz="2000" dirty="0" err="1" smtClean="0">
                <a:latin typeface="Calibri" panose="020F0502020204030204" pitchFamily="34" charset="0"/>
                <a:ea typeface="squeaky chalk sound" pitchFamily="2" charset="-120"/>
              </a:rPr>
              <a:t>Phys</a:t>
            </a:r>
            <a:r>
              <a:rPr lang="en-US" altLang="zh-TW" sz="2000" dirty="0" smtClean="0">
                <a:latin typeface="Calibri" panose="020F0502020204030204" pitchFamily="34" charset="0"/>
                <a:ea typeface="squeaky chalk sound" pitchFamily="2" charset="-120"/>
              </a:rPr>
              <a:t> 610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Calibri" panose="020F0502020204030204" pitchFamily="34" charset="0"/>
                <a:ea typeface="squeaky chalk sound" pitchFamily="2" charset="-120"/>
              </a:rPr>
              <a:t>k</a:t>
            </a:r>
            <a:r>
              <a:rPr lang="en-US" altLang="zh-TW" sz="2000" dirty="0" smtClean="0">
                <a:latin typeface="Calibri" panose="020F0502020204030204" pitchFamily="34" charset="0"/>
                <a:ea typeface="squeaky chalk sound" pitchFamily="2" charset="-120"/>
              </a:rPr>
              <a:t>uoan.wu@gmail.com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0" y="603146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9/19/2016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2050" name="Picture 2" descr="D:\Docs\Google Drive\Theoretical Mechanics I - 103\Lectures\0915_2014\330px-GodfreyKneller-IsaacNewton-16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57" y="228600"/>
            <a:ext cx="1547718" cy="21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6898" y="2286000"/>
            <a:ext cx="14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Isaac Newton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(1642-1726)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Docs\Google Drive\Theoretical Mechanics I - 103\Lectures\0915_2014\WilliamRowanHamilt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55" y="228598"/>
            <a:ext cx="1746599" cy="21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72200" y="2285999"/>
            <a:ext cx="2501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William Rowan Hamilton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(1805-1865)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052" name="Picture 4" descr="D:\Docs\Google Drive\Theoretical Mechanics I - 103\Lectures\0915_2014\Lagrange_portra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47" y="228599"/>
            <a:ext cx="1891212" cy="212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52800" y="2286000"/>
            <a:ext cx="228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Joseph-Louis Lagrange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(1736-1813)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899" y="2858869"/>
            <a:ext cx="206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err="1" smtClean="0">
                <a:solidFill>
                  <a:srgbClr val="FFFF00"/>
                </a:solidFill>
                <a:latin typeface="Calibri" panose="020F0502020204030204" pitchFamily="34" charset="0"/>
              </a:rPr>
              <a:t>Vectorial</a:t>
            </a:r>
            <a:r>
              <a:rPr lang="en-US" u="sng" dirty="0" smtClean="0">
                <a:solidFill>
                  <a:srgbClr val="FFFF00"/>
                </a:solidFill>
                <a:latin typeface="Calibri" panose="020F0502020204030204" pitchFamily="34" charset="0"/>
              </a:rPr>
              <a:t> Mechanics</a:t>
            </a:r>
            <a:endParaRPr lang="en-US" u="sng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1057" y="2895600"/>
            <a:ext cx="21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FFFF00"/>
                </a:solidFill>
                <a:latin typeface="Calibri" panose="020F0502020204030204" pitchFamily="34" charset="0"/>
              </a:rPr>
              <a:t>Analytical Mechanics</a:t>
            </a:r>
            <a:endParaRPr lang="en-US" u="sng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Single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 1"/>
          <p:cNvSpPr txBox="1"/>
          <p:nvPr/>
        </p:nvSpPr>
        <p:spPr>
          <a:xfrm>
            <a:off x="381000" y="1371600"/>
            <a:ext cx="7302448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Conservation Theorem for the Linear Momentum of a particle: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For a single particle, if the total force is zero, then the linear momentum is conserved.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7" name="文字方塊 9 2"/>
          <p:cNvSpPr txBox="1"/>
          <p:nvPr/>
        </p:nvSpPr>
        <p:spPr>
          <a:xfrm>
            <a:off x="5264150" y="2404646"/>
            <a:ext cx="1794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alibri" pitchFamily="34" charset="0"/>
              </a:rPr>
              <a:t>i</a:t>
            </a:r>
            <a:r>
              <a:rPr lang="en-US" altLang="zh-TW" sz="1600" dirty="0" smtClean="0">
                <a:latin typeface="Calibri" pitchFamily="34" charset="0"/>
              </a:rPr>
              <a:t>s a constant vector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8" name="文字方塊 9 3"/>
          <p:cNvSpPr txBox="1"/>
          <p:nvPr/>
        </p:nvSpPr>
        <p:spPr>
          <a:xfrm>
            <a:off x="381000" y="3003831"/>
            <a:ext cx="7591887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Conservation Theorem for the Angular Momentum of a particle: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For a single particle, if the total torque is zero, then the angular momentum is conserved.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74" y="2057400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Proof: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7200" y="3745468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Proof: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48574" y="4126468"/>
            <a:ext cx="20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Torque is defined as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202278" y="5867400"/>
            <a:ext cx="829946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35494" y="5193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If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62" name="文字方塊 9 4"/>
          <p:cNvSpPr txBox="1"/>
          <p:nvPr/>
        </p:nvSpPr>
        <p:spPr>
          <a:xfrm>
            <a:off x="5924791" y="6290846"/>
            <a:ext cx="1794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alibri" pitchFamily="34" charset="0"/>
              </a:rPr>
              <a:t>i</a:t>
            </a:r>
            <a:r>
              <a:rPr lang="en-US" altLang="zh-TW" sz="1600" dirty="0" smtClean="0">
                <a:latin typeface="Calibri" pitchFamily="34" charset="0"/>
              </a:rPr>
              <a:t>s a constant vector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29600" y="762000"/>
            <a:ext cx="762000" cy="609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57400" y="4953000"/>
            <a:ext cx="793750" cy="609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字方塊 9 5"/>
          <p:cNvSpPr txBox="1"/>
          <p:nvPr/>
        </p:nvSpPr>
        <p:spPr>
          <a:xfrm>
            <a:off x="4953000" y="3675483"/>
            <a:ext cx="3274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 angular momentum is defined as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8" name="文字方塊 9 6"/>
          <p:cNvSpPr txBox="1"/>
          <p:nvPr/>
        </p:nvSpPr>
        <p:spPr>
          <a:xfrm>
            <a:off x="3300587" y="2023646"/>
            <a:ext cx="1780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total force is zero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29" name="Picture 8 2 1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384888"/>
            <a:ext cx="763886" cy="475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51322"/>
            <a:ext cx="333257" cy="156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59" y="2469694"/>
            <a:ext cx="152229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71" y="4535537"/>
            <a:ext cx="987429" cy="22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05" y="5010514"/>
            <a:ext cx="905143" cy="4758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9514"/>
            <a:ext cx="2840228" cy="4758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05" y="5689457"/>
            <a:ext cx="2062628" cy="4827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375257"/>
            <a:ext cx="1119086" cy="1686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7" y="4001143"/>
            <a:ext cx="981943" cy="2660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4419514"/>
            <a:ext cx="1881600" cy="5334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0" y="5293591"/>
            <a:ext cx="528000" cy="1686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56" y="5671965"/>
            <a:ext cx="709029" cy="5334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6349200"/>
            <a:ext cx="144000" cy="2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7" grpId="0"/>
      <p:bldP spid="48" grpId="0"/>
      <p:bldP spid="15" grpId="0"/>
      <p:bldP spid="49" grpId="0"/>
      <p:bldP spid="53" grpId="0"/>
      <p:bldP spid="58" grpId="0"/>
      <p:bldP spid="62" grpId="0"/>
      <p:bldP spid="4" grpId="0" animBg="1"/>
      <p:bldP spid="25" grpId="0" animBg="1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 1"/>
          <p:cNvSpPr txBox="1"/>
          <p:nvPr/>
        </p:nvSpPr>
        <p:spPr>
          <a:xfrm>
            <a:off x="293385" y="1371600"/>
            <a:ext cx="8003025" cy="918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Energy Conservation Theorem for a particle: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If the forces acting on a particle are </a:t>
            </a:r>
            <a:r>
              <a:rPr lang="en-US" altLang="zh-TW" sz="1600" i="1" dirty="0" smtClean="0">
                <a:solidFill>
                  <a:srgbClr val="FFC000"/>
                </a:solidFill>
                <a:latin typeface="Calibri" pitchFamily="34" charset="0"/>
              </a:rPr>
              <a:t>conservative</a:t>
            </a:r>
            <a:r>
              <a:rPr lang="en-US" altLang="zh-TW" sz="1600" dirty="0" smtClean="0">
                <a:latin typeface="Calibri" pitchFamily="34" charset="0"/>
              </a:rPr>
              <a:t>, then the total energy of the particle, </a:t>
            </a:r>
            <a:r>
              <a:rPr lang="en-US" altLang="zh-TW" sz="1600" b="1" dirty="0" smtClean="0">
                <a:latin typeface="Calibri" pitchFamily="34" charset="0"/>
              </a:rPr>
              <a:t>T+U</a:t>
            </a:r>
            <a:r>
              <a:rPr lang="en-US" altLang="zh-TW" sz="1600" dirty="0" smtClean="0">
                <a:latin typeface="Calibri" pitchFamily="34" charset="0"/>
              </a:rPr>
              <a:t>, is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conserved. </a:t>
            </a:r>
            <a:r>
              <a:rPr lang="en-US" altLang="zh-TW" sz="1600" b="1" dirty="0" smtClean="0">
                <a:latin typeface="Calibri" pitchFamily="34" charset="0"/>
              </a:rPr>
              <a:t>T</a:t>
            </a:r>
            <a:r>
              <a:rPr lang="en-US" altLang="zh-TW" sz="1600" dirty="0" smtClean="0">
                <a:latin typeface="Calibri" pitchFamily="34" charset="0"/>
              </a:rPr>
              <a:t> is the kinetic energy and </a:t>
            </a:r>
            <a:r>
              <a:rPr lang="en-US" altLang="zh-TW" sz="1600" b="1" dirty="0" smtClean="0">
                <a:latin typeface="Calibri" pitchFamily="34" charset="0"/>
              </a:rPr>
              <a:t>U</a:t>
            </a:r>
            <a:r>
              <a:rPr lang="en-US" altLang="zh-TW" sz="1600" dirty="0" smtClean="0">
                <a:latin typeface="Calibri" pitchFamily="34" charset="0"/>
              </a:rPr>
              <a:t> is the potential energy.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7" name="文字方塊 9 2"/>
          <p:cNvSpPr txBox="1"/>
          <p:nvPr/>
        </p:nvSpPr>
        <p:spPr>
          <a:xfrm>
            <a:off x="303003" y="2286000"/>
            <a:ext cx="8752461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i="1" dirty="0" smtClean="0">
                <a:solidFill>
                  <a:srgbClr val="FFC000"/>
                </a:solidFill>
                <a:latin typeface="Calibri" pitchFamily="34" charset="0"/>
              </a:rPr>
              <a:t>Conservative force</a:t>
            </a:r>
            <a:r>
              <a:rPr lang="en-US" altLang="zh-TW" sz="1600" dirty="0" smtClean="0">
                <a:latin typeface="Calibri" pitchFamily="34" charset="0"/>
              </a:rPr>
              <a:t>: The force such that the </a:t>
            </a:r>
            <a:r>
              <a:rPr lang="en-US" altLang="zh-TW" sz="1600" u="sng" dirty="0" smtClean="0">
                <a:latin typeface="Calibri" pitchFamily="34" charset="0"/>
              </a:rPr>
              <a:t>work</a:t>
            </a:r>
            <a:r>
              <a:rPr lang="en-US" altLang="zh-TW" sz="1600" dirty="0" smtClean="0">
                <a:latin typeface="Calibri" pitchFamily="34" charset="0"/>
              </a:rPr>
              <a:t> done by the force in moving a particle from one point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to another point </a:t>
            </a:r>
            <a:r>
              <a:rPr lang="en-US" altLang="zh-TW" sz="1600" u="sng" dirty="0" smtClean="0">
                <a:latin typeface="Calibri" pitchFamily="34" charset="0"/>
              </a:rPr>
              <a:t>is independent of the path taken</a:t>
            </a:r>
            <a:r>
              <a:rPr lang="en-US" altLang="zh-TW" sz="1600" dirty="0" smtClean="0">
                <a:latin typeface="Calibri" pitchFamily="34" charset="0"/>
              </a:rPr>
              <a:t>. 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200" y="3209092"/>
            <a:ext cx="2480938" cy="2124908"/>
            <a:chOff x="914400" y="3700046"/>
            <a:chExt cx="2480938" cy="212490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9 3"/>
            <p:cNvSpPr txBox="1"/>
            <p:nvPr/>
          </p:nvSpPr>
          <p:spPr>
            <a:xfrm>
              <a:off x="3122506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14" name="文字方塊 9 4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sp>
        <p:nvSpPr>
          <p:cNvPr id="8" name="Multiply 7"/>
          <p:cNvSpPr/>
          <p:nvPr/>
        </p:nvSpPr>
        <p:spPr>
          <a:xfrm>
            <a:off x="1143000" y="4462046"/>
            <a:ext cx="228600" cy="228600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6" name="Multiply 15"/>
          <p:cNvSpPr/>
          <p:nvPr/>
        </p:nvSpPr>
        <p:spPr>
          <a:xfrm>
            <a:off x="2286000" y="3776246"/>
            <a:ext cx="228600" cy="228600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" name="文字方塊 9 5"/>
          <p:cNvSpPr txBox="1"/>
          <p:nvPr/>
        </p:nvSpPr>
        <p:spPr>
          <a:xfrm>
            <a:off x="1170160" y="465689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1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8" name="文字方塊 9 6"/>
          <p:cNvSpPr txBox="1"/>
          <p:nvPr/>
        </p:nvSpPr>
        <p:spPr>
          <a:xfrm>
            <a:off x="2357300" y="3928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alibri" pitchFamily="34" charset="0"/>
              </a:rPr>
              <a:t>2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250830" y="3890941"/>
            <a:ext cx="1155940" cy="690437"/>
          </a:xfrm>
          <a:custGeom>
            <a:avLst/>
            <a:gdLst>
              <a:gd name="connsiteX0" fmla="*/ 0 w 1155940"/>
              <a:gd name="connsiteY0" fmla="*/ 690437 h 690437"/>
              <a:gd name="connsiteX1" fmla="*/ 465827 w 1155940"/>
              <a:gd name="connsiteY1" fmla="*/ 95214 h 690437"/>
              <a:gd name="connsiteX2" fmla="*/ 1155940 w 1155940"/>
              <a:gd name="connsiteY2" fmla="*/ 8950 h 6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940" h="690437">
                <a:moveTo>
                  <a:pt x="0" y="690437"/>
                </a:moveTo>
                <a:cubicBezTo>
                  <a:pt x="136585" y="449616"/>
                  <a:pt x="273170" y="208795"/>
                  <a:pt x="465827" y="95214"/>
                </a:cubicBezTo>
                <a:cubicBezTo>
                  <a:pt x="658484" y="-18367"/>
                  <a:pt x="907212" y="-4709"/>
                  <a:pt x="1155940" y="895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261872" y="3905481"/>
            <a:ext cx="1162540" cy="669775"/>
          </a:xfrm>
          <a:custGeom>
            <a:avLst/>
            <a:gdLst>
              <a:gd name="connsiteX0" fmla="*/ 0 w 1162540"/>
              <a:gd name="connsiteY0" fmla="*/ 665683 h 669775"/>
              <a:gd name="connsiteX1" fmla="*/ 1009498 w 1162540"/>
              <a:gd name="connsiteY1" fmla="*/ 570586 h 669775"/>
              <a:gd name="connsiteX2" fmla="*/ 1141171 w 1162540"/>
              <a:gd name="connsiteY2" fmla="*/ 0 h 66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540" h="669775">
                <a:moveTo>
                  <a:pt x="0" y="665683"/>
                </a:moveTo>
                <a:cubicBezTo>
                  <a:pt x="409651" y="673608"/>
                  <a:pt x="819303" y="681533"/>
                  <a:pt x="1009498" y="570586"/>
                </a:cubicBezTo>
                <a:cubicBezTo>
                  <a:pt x="1199693" y="459639"/>
                  <a:pt x="1170432" y="229819"/>
                  <a:pt x="1141171" y="0"/>
                </a:cubicBezTo>
              </a:path>
            </a:pathLst>
          </a:custGeom>
          <a:noFill/>
          <a:ln>
            <a:solidFill>
              <a:srgbClr val="92D050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4710" y="3651647"/>
            <a:ext cx="65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</a:rPr>
              <a:t>Path A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24310" y="4614446"/>
            <a:ext cx="65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alibri" pitchFamily="34" charset="0"/>
              </a:rPr>
              <a:t>Path B</a:t>
            </a:r>
            <a:endParaRPr lang="en-US" sz="1400" dirty="0">
              <a:solidFill>
                <a:srgbClr val="92D050"/>
              </a:solidFill>
              <a:latin typeface="Calibri" pitchFamily="34" charset="0"/>
            </a:endParaRPr>
          </a:p>
        </p:txBody>
      </p:sp>
      <p:sp>
        <p:nvSpPr>
          <p:cNvPr id="32" name="文字方塊 9 7"/>
          <p:cNvSpPr txBox="1"/>
          <p:nvPr/>
        </p:nvSpPr>
        <p:spPr>
          <a:xfrm>
            <a:off x="3200400" y="3810000"/>
            <a:ext cx="491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Thus for any arbitrary closed path, the work done by the </a:t>
            </a:r>
          </a:p>
          <a:p>
            <a:r>
              <a:rPr lang="en-US" altLang="zh-TW" sz="1600" dirty="0" smtClean="0">
                <a:latin typeface="Calibri" pitchFamily="34" charset="0"/>
              </a:rPr>
              <a:t>conservative force is always zero.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37" name="文字方塊 9 8"/>
          <p:cNvSpPr txBox="1"/>
          <p:nvPr/>
        </p:nvSpPr>
        <p:spPr>
          <a:xfrm>
            <a:off x="958931" y="5486400"/>
            <a:ext cx="1825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By Stokes’ Theorem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0" name="文字方塊 9 9"/>
          <p:cNvSpPr txBox="1"/>
          <p:nvPr/>
        </p:nvSpPr>
        <p:spPr>
          <a:xfrm>
            <a:off x="3622823" y="5968425"/>
            <a:ext cx="462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smtClean="0">
                <a:solidFill>
                  <a:srgbClr val="00B0F0"/>
                </a:solidFill>
                <a:latin typeface="Calibri" pitchFamily="34" charset="0"/>
              </a:rPr>
              <a:t>For a conservative force, the curl of the force is zero.</a:t>
            </a:r>
            <a:endParaRPr lang="zh-TW" altLang="en-US" sz="1600" b="1" i="1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Single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41" name="文字方塊 9 10"/>
          <p:cNvSpPr txBox="1"/>
          <p:nvPr/>
        </p:nvSpPr>
        <p:spPr>
          <a:xfrm>
            <a:off x="152400" y="4953000"/>
            <a:ext cx="3469219" cy="58477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Before we continue the derivation, let’s</a:t>
            </a:r>
          </a:p>
          <a:p>
            <a:r>
              <a:rPr lang="en-US" altLang="zh-TW" sz="1600" dirty="0" smtClean="0">
                <a:latin typeface="Calibri" pitchFamily="34" charset="0"/>
              </a:rPr>
              <a:t>review Stokes’ Theorem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44" y="3083689"/>
            <a:ext cx="1663543" cy="567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106483"/>
            <a:ext cx="1475658" cy="541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28" y="3093077"/>
            <a:ext cx="1470172" cy="541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92" y="4403863"/>
            <a:ext cx="1400228" cy="5060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43" y="4359522"/>
            <a:ext cx="2408228" cy="5677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71" y="5105400"/>
            <a:ext cx="3128228" cy="189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3" y="5850626"/>
            <a:ext cx="2930743" cy="506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57" y="5462369"/>
            <a:ext cx="3875656" cy="5060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20" y="6335789"/>
            <a:ext cx="1045029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1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7" grpId="0"/>
      <p:bldP spid="8" grpId="0" animBg="1"/>
      <p:bldP spid="16" grpId="0" animBg="1"/>
      <p:bldP spid="17" grpId="0"/>
      <p:bldP spid="18" grpId="0"/>
      <p:bldP spid="22" grpId="0" animBg="1"/>
      <p:bldP spid="23" grpId="0" animBg="1"/>
      <p:bldP spid="26" grpId="0"/>
      <p:bldP spid="28" grpId="0"/>
      <p:bldP spid="32" grpId="0"/>
      <p:bldP spid="37" grpId="0"/>
      <p:bldP spid="40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Stokes’ Theorem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8" name="文字方塊 7 1"/>
          <p:cNvSpPr txBox="1"/>
          <p:nvPr/>
        </p:nvSpPr>
        <p:spPr>
          <a:xfrm>
            <a:off x="1769731" y="1371600"/>
            <a:ext cx="165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Calibri" pitchFamily="34" charset="0"/>
              </a:rPr>
              <a:t>Stokes theorem</a:t>
            </a:r>
          </a:p>
        </p:txBody>
      </p:sp>
      <p:sp>
        <p:nvSpPr>
          <p:cNvPr id="13" name="文字方塊 12 1"/>
          <p:cNvSpPr txBox="1"/>
          <p:nvPr/>
        </p:nvSpPr>
        <p:spPr>
          <a:xfrm>
            <a:off x="663210" y="849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Curl (</a:t>
            </a:r>
            <a:r>
              <a:rPr lang="zh-TW" altLang="en-US" dirty="0" smtClean="0">
                <a:latin typeface="Calibri" pitchFamily="34" charset="0"/>
                <a:ea typeface="標楷體" pitchFamily="65" charset="-120"/>
              </a:rPr>
              <a:t>旋度</a:t>
            </a:r>
            <a:r>
              <a:rPr lang="en-US" altLang="zh-TW" dirty="0" smtClean="0">
                <a:latin typeface="Calibri" pitchFamily="34" charset="0"/>
              </a:rPr>
              <a:t>)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397888" y="1392793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Calibri" pitchFamily="34" charset="0"/>
              </a:rPr>
              <a:t>Del operator</a:t>
            </a:r>
          </a:p>
        </p:txBody>
      </p:sp>
      <p:sp>
        <p:nvSpPr>
          <p:cNvPr id="27" name="文字方塊 7 2"/>
          <p:cNvSpPr txBox="1"/>
          <p:nvPr/>
        </p:nvSpPr>
        <p:spPr>
          <a:xfrm>
            <a:off x="457200" y="2362200"/>
            <a:ext cx="660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Calibri" pitchFamily="34" charset="0"/>
              </a:rPr>
              <a:t>Quick verification of Stokes’ theorem (for a flat 2-dimensional patch):</a:t>
            </a:r>
          </a:p>
        </p:txBody>
      </p:sp>
      <p:pic>
        <p:nvPicPr>
          <p:cNvPr id="3" name="Picture 2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52" y="915047"/>
            <a:ext cx="636343" cy="22902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08" y="1775787"/>
            <a:ext cx="2922514" cy="50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62125"/>
            <a:ext cx="2327314" cy="51977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606594" y="3681108"/>
            <a:ext cx="0" cy="2057400"/>
          </a:xfrm>
          <a:prstGeom prst="line">
            <a:avLst/>
          </a:prstGeom>
          <a:ln w="1905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537099" y="3681108"/>
            <a:ext cx="0" cy="2057400"/>
          </a:xfrm>
          <a:prstGeom prst="line">
            <a:avLst/>
          </a:prstGeom>
          <a:ln w="1905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94" y="5858689"/>
            <a:ext cx="105600" cy="102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84" y="5791200"/>
            <a:ext cx="85029" cy="16045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48" y="5228033"/>
            <a:ext cx="493714" cy="22628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89" y="3339863"/>
            <a:ext cx="493714" cy="22628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937908" y="2869283"/>
            <a:ext cx="3156890" cy="3150517"/>
            <a:chOff x="937908" y="2869283"/>
            <a:chExt cx="3156890" cy="3150517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937908" y="5738508"/>
              <a:ext cx="2948292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16200000">
              <a:off x="-284749" y="4545654"/>
              <a:ext cx="2948292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606594" y="3639116"/>
              <a:ext cx="1930505" cy="1531015"/>
            </a:xfrm>
            <a:custGeom>
              <a:avLst/>
              <a:gdLst>
                <a:gd name="connsiteX0" fmla="*/ 0 w 1551125"/>
                <a:gd name="connsiteY0" fmla="*/ 762000 h 1524000"/>
                <a:gd name="connsiteX1" fmla="*/ 775563 w 1551125"/>
                <a:gd name="connsiteY1" fmla="*/ 0 h 1524000"/>
                <a:gd name="connsiteX2" fmla="*/ 1551126 w 1551125"/>
                <a:gd name="connsiteY2" fmla="*/ 762000 h 1524000"/>
                <a:gd name="connsiteX3" fmla="*/ 775563 w 1551125"/>
                <a:gd name="connsiteY3" fmla="*/ 1524000 h 1524000"/>
                <a:gd name="connsiteX4" fmla="*/ 0 w 1551125"/>
                <a:gd name="connsiteY4" fmla="*/ 762000 h 1524000"/>
                <a:gd name="connsiteX0" fmla="*/ 0 w 1735952"/>
                <a:gd name="connsiteY0" fmla="*/ 617909 h 1526972"/>
                <a:gd name="connsiteX1" fmla="*/ 960389 w 1735952"/>
                <a:gd name="connsiteY1" fmla="*/ 1824 h 1526972"/>
                <a:gd name="connsiteX2" fmla="*/ 1735952 w 1735952"/>
                <a:gd name="connsiteY2" fmla="*/ 763824 h 1526972"/>
                <a:gd name="connsiteX3" fmla="*/ 960389 w 1735952"/>
                <a:gd name="connsiteY3" fmla="*/ 1525824 h 1526972"/>
                <a:gd name="connsiteX4" fmla="*/ 0 w 1735952"/>
                <a:gd name="connsiteY4" fmla="*/ 617909 h 1526972"/>
                <a:gd name="connsiteX0" fmla="*/ 0 w 1930505"/>
                <a:gd name="connsiteY0" fmla="*/ 619977 h 1531015"/>
                <a:gd name="connsiteX1" fmla="*/ 960389 w 1930505"/>
                <a:gd name="connsiteY1" fmla="*/ 3892 h 1531015"/>
                <a:gd name="connsiteX2" fmla="*/ 1930505 w 1930505"/>
                <a:gd name="connsiteY2" fmla="*/ 843714 h 1531015"/>
                <a:gd name="connsiteX3" fmla="*/ 960389 w 1930505"/>
                <a:gd name="connsiteY3" fmla="*/ 1527892 h 1531015"/>
                <a:gd name="connsiteX4" fmla="*/ 0 w 1930505"/>
                <a:gd name="connsiteY4" fmla="*/ 619977 h 153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505" h="1531015">
                  <a:moveTo>
                    <a:pt x="0" y="619977"/>
                  </a:moveTo>
                  <a:cubicBezTo>
                    <a:pt x="0" y="199136"/>
                    <a:pt x="638638" y="-33397"/>
                    <a:pt x="960389" y="3892"/>
                  </a:cubicBezTo>
                  <a:cubicBezTo>
                    <a:pt x="1282140" y="41181"/>
                    <a:pt x="1930505" y="422873"/>
                    <a:pt x="1930505" y="843714"/>
                  </a:cubicBezTo>
                  <a:cubicBezTo>
                    <a:pt x="1930505" y="1264555"/>
                    <a:pt x="1282140" y="1565181"/>
                    <a:pt x="960389" y="1527892"/>
                  </a:cubicBezTo>
                  <a:cubicBezTo>
                    <a:pt x="638638" y="1490603"/>
                    <a:pt x="0" y="1040818"/>
                    <a:pt x="0" y="619977"/>
                  </a:cubicBezTo>
                  <a:close/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Picture 4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598" y="5687079"/>
              <a:ext cx="115200" cy="102857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425" y="2869283"/>
              <a:ext cx="106971" cy="146743"/>
            </a:xfrm>
            <a:prstGeom prst="rect">
              <a:avLst/>
            </a:prstGeom>
          </p:spPr>
        </p:pic>
        <p:cxnSp>
          <p:nvCxnSpPr>
            <p:cNvPr id="66" name="Straight Arrow Connector 65"/>
            <p:cNvCxnSpPr/>
            <p:nvPr/>
          </p:nvCxnSpPr>
          <p:spPr>
            <a:xfrm>
              <a:off x="2571846" y="5170131"/>
              <a:ext cx="216000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720000" flipH="1">
              <a:off x="2136608" y="3681107"/>
              <a:ext cx="216000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21" y="2854417"/>
            <a:ext cx="925257" cy="44982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90" y="2846593"/>
            <a:ext cx="1395810" cy="44982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6" y="3505498"/>
            <a:ext cx="4454400" cy="5083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39857"/>
            <a:ext cx="3135391" cy="50834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09" y="4749458"/>
            <a:ext cx="2119924" cy="58758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19" y="5467571"/>
            <a:ext cx="1988266" cy="55222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96000"/>
            <a:ext cx="2178436" cy="552229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5069396" y="152400"/>
            <a:ext cx="3882008" cy="26595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50332"/>
            <a:ext cx="1434817" cy="4620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29" y="379576"/>
            <a:ext cx="1989484" cy="45592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7" y="1155376"/>
            <a:ext cx="3025676" cy="4864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55" y="1903745"/>
            <a:ext cx="2597791" cy="44982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791200" y="3200400"/>
            <a:ext cx="504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24400" y="3200400"/>
            <a:ext cx="1371600" cy="438716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8" idx="3"/>
            <a:endCxn id="106" idx="3"/>
          </p:cNvCxnSpPr>
          <p:nvPr/>
        </p:nvCxnSpPr>
        <p:spPr>
          <a:xfrm flipV="1">
            <a:off x="7064651" y="607538"/>
            <a:ext cx="905262" cy="2453621"/>
          </a:xfrm>
          <a:prstGeom prst="bentConnector3">
            <a:avLst>
              <a:gd name="adj1" fmla="val 190449"/>
            </a:avLst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553200" y="2895600"/>
            <a:ext cx="511451" cy="33111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3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4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What is the meaning of curl?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1000" y="1371600"/>
            <a:ext cx="468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Let’s say a velocity field of a flow is described by</a:t>
            </a:r>
            <a:endParaRPr lang="zh-TW" altLang="en-US" dirty="0">
              <a:latin typeface="Calibri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80908" y="2069068"/>
            <a:ext cx="3200492" cy="3112532"/>
            <a:chOff x="380908" y="2069068"/>
            <a:chExt cx="3200492" cy="31125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85801" y="4888468"/>
              <a:ext cx="2667000" cy="0"/>
            </a:xfrm>
            <a:prstGeom prst="straightConnector1">
              <a:avLst/>
            </a:prstGeom>
            <a:ln w="19050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>
              <a:off x="-647699" y="3554968"/>
              <a:ext cx="2667000" cy="0"/>
            </a:xfrm>
            <a:prstGeom prst="straightConnector1">
              <a:avLst/>
            </a:prstGeom>
            <a:ln w="19050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4"/>
            <p:cNvSpPr txBox="1"/>
            <p:nvPr/>
          </p:nvSpPr>
          <p:spPr>
            <a:xfrm>
              <a:off x="3260478" y="4812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Comic Sans MS" pitchFamily="66" charset="0"/>
                </a:rPr>
                <a:t>x</a:t>
              </a:r>
              <a:endParaRPr lang="zh-TW" altLang="en-US" dirty="0">
                <a:latin typeface="Comic Sans MS" pitchFamily="66" charset="0"/>
              </a:endParaRPr>
            </a:p>
          </p:txBody>
        </p:sp>
        <p:sp>
          <p:nvSpPr>
            <p:cNvPr id="23" name="文字方塊 4"/>
            <p:cNvSpPr txBox="1"/>
            <p:nvPr/>
          </p:nvSpPr>
          <p:spPr>
            <a:xfrm>
              <a:off x="380908" y="20690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mic Sans MS" pitchFamily="66" charset="0"/>
                </a:rPr>
                <a:t>y</a:t>
              </a:r>
              <a:endParaRPr lang="zh-TW" altLang="en-US" dirty="0">
                <a:latin typeface="Comic Sans MS" pitchFamily="66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3050" y="4038600"/>
            <a:ext cx="4520256" cy="369332"/>
            <a:chOff x="273050" y="4191000"/>
            <a:chExt cx="452025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73050" y="4419600"/>
              <a:ext cx="3841750" cy="0"/>
            </a:xfrm>
            <a:prstGeom prst="line">
              <a:avLst/>
            </a:prstGeom>
            <a:ln>
              <a:solidFill>
                <a:srgbClr val="FF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4"/>
            <p:cNvSpPr txBox="1"/>
            <p:nvPr/>
          </p:nvSpPr>
          <p:spPr>
            <a:xfrm>
              <a:off x="4267200" y="4191000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mic Sans MS" pitchFamily="66" charset="0"/>
                </a:rPr>
                <a:t>y</a:t>
              </a:r>
              <a:r>
                <a:rPr lang="en-US" altLang="zh-TW" dirty="0" smtClean="0">
                  <a:latin typeface="Comic Sans MS" pitchFamily="66" charset="0"/>
                </a:rPr>
                <a:t>=1</a:t>
              </a:r>
              <a:endParaRPr lang="zh-TW" altLang="en-US" dirty="0">
                <a:latin typeface="Comic Sans MS" pitchFamily="66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3050" y="3352800"/>
            <a:ext cx="4719028" cy="369332"/>
            <a:chOff x="273050" y="3657600"/>
            <a:chExt cx="4719028" cy="369332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73050" y="3886200"/>
              <a:ext cx="3841750" cy="0"/>
            </a:xfrm>
            <a:prstGeom prst="line">
              <a:avLst/>
            </a:prstGeom>
            <a:ln>
              <a:solidFill>
                <a:srgbClr val="FF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4"/>
            <p:cNvSpPr txBox="1"/>
            <p:nvPr/>
          </p:nvSpPr>
          <p:spPr>
            <a:xfrm>
              <a:off x="4267200" y="3657600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Comic Sans MS" pitchFamily="66" charset="0"/>
                </a:rPr>
                <a:t>y=1.5</a:t>
              </a:r>
              <a:endParaRPr lang="zh-TW" altLang="en-US" dirty="0">
                <a:latin typeface="Comic Sans MS" pitchFamily="66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3050" y="2667000"/>
            <a:ext cx="4557125" cy="369332"/>
            <a:chOff x="273050" y="3124200"/>
            <a:chExt cx="4557125" cy="369332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73050" y="3352800"/>
              <a:ext cx="3841750" cy="0"/>
            </a:xfrm>
            <a:prstGeom prst="line">
              <a:avLst/>
            </a:prstGeom>
            <a:ln>
              <a:solidFill>
                <a:srgbClr val="FF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4"/>
            <p:cNvSpPr txBox="1"/>
            <p:nvPr/>
          </p:nvSpPr>
          <p:spPr>
            <a:xfrm>
              <a:off x="4267200" y="3124200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Comic Sans MS" pitchFamily="66" charset="0"/>
                </a:rPr>
                <a:t>y=2</a:t>
              </a:r>
              <a:endParaRPr lang="zh-TW" altLang="en-US" dirty="0">
                <a:latin typeface="Comic Sans MS" pitchFamily="66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990600" y="4267200"/>
            <a:ext cx="540694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990600" y="2895600"/>
            <a:ext cx="2157984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90600" y="3581400"/>
            <a:ext cx="1216152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1219200" y="3581400"/>
            <a:ext cx="640080" cy="640080"/>
          </a:xfrm>
          <a:prstGeom prst="arc">
            <a:avLst>
              <a:gd name="adj1" fmla="val 16200000"/>
              <a:gd name="adj2" fmla="val 13576881"/>
            </a:avLst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文字方塊 77"/>
          <p:cNvSpPr txBox="1"/>
          <p:nvPr/>
        </p:nvSpPr>
        <p:spPr>
          <a:xfrm>
            <a:off x="4475056" y="5105400"/>
            <a:ext cx="404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Curl of a vector field is a local measurement of</a:t>
            </a:r>
          </a:p>
          <a:p>
            <a:r>
              <a:rPr lang="en-US" altLang="zh-TW" sz="1600" dirty="0" smtClean="0">
                <a:latin typeface="Calibri" pitchFamily="34" charset="0"/>
              </a:rPr>
              <a:t>the tendency to rotate.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32" y="1462871"/>
            <a:ext cx="1407086" cy="2578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48" y="2622000"/>
            <a:ext cx="2264228" cy="54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58" y="3401486"/>
            <a:ext cx="1529143" cy="5609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72" y="4291457"/>
            <a:ext cx="746057" cy="2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Physical Meaning of Stokes’ Theorem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0" y="1905000"/>
            <a:ext cx="2590800" cy="152400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672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2672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100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100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100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528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3528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3528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8956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8956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8956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5146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5146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5146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0574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0574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0574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419600" y="1905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2362200"/>
            <a:ext cx="1270000" cy="53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2438400"/>
            <a:ext cx="857250" cy="5334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rot="16200000" flipV="1">
            <a:off x="3108960" y="624841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371600"/>
            <a:ext cx="1270000" cy="53340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1828800" y="1905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438400"/>
            <a:ext cx="1270000" cy="5334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rot="5400000" flipH="1" flipV="1">
            <a:off x="3108960" y="2148839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505200"/>
            <a:ext cx="127000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2590800"/>
            <a:ext cx="381000" cy="18415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828800" y="4572000"/>
            <a:ext cx="2590800" cy="152400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42672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2672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2672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8100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8100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8100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3528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33528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3528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8956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8956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8956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146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5146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5146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0574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0574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0574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419600" y="4572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5029200"/>
            <a:ext cx="1270000" cy="533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4876800"/>
            <a:ext cx="857250" cy="533400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 rot="16200000" flipV="1">
            <a:off x="3108960" y="3291841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038600"/>
            <a:ext cx="1270000" cy="533400"/>
          </a:xfrm>
          <a:prstGeom prst="rect">
            <a:avLst/>
          </a:prstGeom>
        </p:spPr>
      </p:pic>
      <p:cxnSp>
        <p:nvCxnSpPr>
          <p:cNvPr id="91" name="Straight Arrow Connector 90"/>
          <p:cNvCxnSpPr/>
          <p:nvPr/>
        </p:nvCxnSpPr>
        <p:spPr>
          <a:xfrm>
            <a:off x="1828800" y="4572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 flipH="1" flipV="1">
            <a:off x="3108960" y="4815839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6172200"/>
            <a:ext cx="1270000" cy="5334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5105400"/>
            <a:ext cx="1270000" cy="5334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150" y="5029200"/>
            <a:ext cx="374650" cy="19050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2819400" y="4572001"/>
            <a:ext cx="685800" cy="152399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文字方塊 77"/>
          <p:cNvSpPr txBox="1"/>
          <p:nvPr/>
        </p:nvSpPr>
        <p:spPr>
          <a:xfrm>
            <a:off x="4419600" y="419100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92D050"/>
                </a:solidFill>
                <a:latin typeface="Comic Sans MS" pitchFamily="66" charset="0"/>
              </a:rPr>
              <a:t>Positive curl</a:t>
            </a:r>
          </a:p>
        </p:txBody>
      </p:sp>
      <p:cxnSp>
        <p:nvCxnSpPr>
          <p:cNvPr id="58" name="Straight Arrow Connector 57"/>
          <p:cNvCxnSpPr>
            <a:endCxn id="97" idx="1"/>
          </p:cNvCxnSpPr>
          <p:nvPr/>
        </p:nvCxnSpPr>
        <p:spPr>
          <a:xfrm flipV="1">
            <a:off x="3505200" y="4360277"/>
            <a:ext cx="914400" cy="653683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77"/>
          <p:cNvSpPr txBox="1"/>
          <p:nvPr/>
        </p:nvSpPr>
        <p:spPr>
          <a:xfrm>
            <a:off x="5943600" y="2099846"/>
            <a:ext cx="27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Let’s evaluate the path integral</a:t>
            </a:r>
          </a:p>
        </p:txBody>
      </p:sp>
      <p:sp>
        <p:nvSpPr>
          <p:cNvPr id="66" name="文字方塊 77"/>
          <p:cNvSpPr txBox="1"/>
          <p:nvPr/>
        </p:nvSpPr>
        <p:spPr>
          <a:xfrm>
            <a:off x="4743736" y="3014246"/>
            <a:ext cx="4022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is represented by the vector marked in </a:t>
            </a:r>
            <a:r>
              <a:rPr lang="en-US" altLang="zh-TW" sz="1600" dirty="0" smtClean="0">
                <a:solidFill>
                  <a:srgbClr val="FFC000"/>
                </a:solidFill>
                <a:latin typeface="Calibri" pitchFamily="34" charset="0"/>
              </a:rPr>
              <a:t>orange</a:t>
            </a:r>
          </a:p>
        </p:txBody>
      </p:sp>
      <p:pic>
        <p:nvPicPr>
          <p:cNvPr id="11266" name="Picture 2" descr="C:\Users\kuoan\Desktop\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177723" cy="2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10038"/>
            <a:ext cx="2703086" cy="5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 animBg="1"/>
      <p:bldP spid="51" grpId="0" animBg="1"/>
      <p:bldP spid="97" grpId="0"/>
      <p:bldP spid="65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1905000"/>
            <a:ext cx="2590800" cy="152400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672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2672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V="1">
            <a:off x="3810000" y="1874521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62400" y="243840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V="1">
            <a:off x="3810000" y="301752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3352800" y="301752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6200000" flipV="1">
            <a:off x="3352800" y="1874521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V="1">
            <a:off x="2895600" y="1874521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 flipV="1">
            <a:off x="2895600" y="301752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 flipV="1">
            <a:off x="2514600" y="301752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V="1">
            <a:off x="2468880" y="1874521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57400" y="1981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057400" y="2453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57400" y="2910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419600" y="1905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2362200"/>
            <a:ext cx="1270000" cy="53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2514600"/>
            <a:ext cx="857250" cy="5334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rot="16200000" flipV="1">
            <a:off x="3108960" y="624841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28800" y="1905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 flipH="1" flipV="1">
            <a:off x="3108960" y="2148839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828800" y="4572000"/>
            <a:ext cx="2590800" cy="152400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42672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2672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2672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8100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8100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8100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21336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1336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1336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9718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9718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9718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5146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5146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5146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429000" y="464820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429000" y="51206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429000" y="5577840"/>
            <a:ext cx="0" cy="36576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419600" y="4572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5029200"/>
            <a:ext cx="1270000" cy="533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4876800"/>
            <a:ext cx="857250" cy="533400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 rot="16200000" flipV="1">
            <a:off x="3108960" y="3291841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038600"/>
            <a:ext cx="1270000" cy="533400"/>
          </a:xfrm>
          <a:prstGeom prst="rect">
            <a:avLst/>
          </a:prstGeom>
        </p:spPr>
      </p:pic>
      <p:cxnSp>
        <p:nvCxnSpPr>
          <p:cNvPr id="91" name="Straight Arrow Connector 90"/>
          <p:cNvCxnSpPr/>
          <p:nvPr/>
        </p:nvCxnSpPr>
        <p:spPr>
          <a:xfrm>
            <a:off x="1828800" y="4572000"/>
            <a:ext cx="0" cy="15240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 flipH="1" flipV="1">
            <a:off x="3108960" y="4815839"/>
            <a:ext cx="0" cy="256032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6172200"/>
            <a:ext cx="1270000" cy="533400"/>
          </a:xfrm>
          <a:prstGeom prst="rect">
            <a:avLst/>
          </a:prstGeom>
        </p:spPr>
      </p:pic>
      <p:sp>
        <p:nvSpPr>
          <p:cNvPr id="97" name="文字方塊 77"/>
          <p:cNvSpPr txBox="1"/>
          <p:nvPr/>
        </p:nvSpPr>
        <p:spPr>
          <a:xfrm>
            <a:off x="4178946" y="1447800"/>
            <a:ext cx="2526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92D050"/>
                </a:solidFill>
                <a:latin typeface="Comic Sans MS" pitchFamily="66" charset="0"/>
              </a:rPr>
              <a:t>Positive curl everywhere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rot="16200000" flipV="1">
            <a:off x="3718560" y="2225041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16200000" flipV="1">
            <a:off x="3337560" y="2225041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6200000" flipV="1">
            <a:off x="2956560" y="2225041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V="1">
            <a:off x="2575560" y="2225041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2270760" y="2392679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V="1">
            <a:off x="2286000" y="281940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3962400" y="281940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 flipH="1" flipV="1">
            <a:off x="2575560" y="283464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5400000" flipH="1" flipV="1">
            <a:off x="2910840" y="283464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5400000" flipH="1" flipV="1">
            <a:off x="3291840" y="283464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 flipH="1" flipV="1">
            <a:off x="3718560" y="2834640"/>
            <a:ext cx="0" cy="27432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733800" y="2636520"/>
            <a:ext cx="0" cy="18288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2590800" y="2667000"/>
            <a:ext cx="0" cy="18288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5400000" flipH="1">
            <a:off x="2880360" y="2499360"/>
            <a:ext cx="0" cy="18288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 flipH="1">
            <a:off x="3261360" y="2499360"/>
            <a:ext cx="0" cy="18288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16200000">
            <a:off x="2910840" y="2727960"/>
            <a:ext cx="0" cy="18288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6200000">
            <a:off x="3337560" y="2727961"/>
            <a:ext cx="0" cy="18288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438400"/>
            <a:ext cx="1270000" cy="5334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092" y="1339850"/>
            <a:ext cx="1270000" cy="5334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600" y="3505200"/>
            <a:ext cx="1270000" cy="5334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550" y="2628900"/>
            <a:ext cx="374650" cy="1905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5105400"/>
            <a:ext cx="1270000" cy="5334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5029200"/>
            <a:ext cx="381000" cy="184150"/>
          </a:xfrm>
          <a:prstGeom prst="rect">
            <a:avLst/>
          </a:prstGeom>
        </p:spPr>
      </p:pic>
      <p:sp>
        <p:nvSpPr>
          <p:cNvPr id="116" name="Oval 115"/>
          <p:cNvSpPr/>
          <p:nvPr/>
        </p:nvSpPr>
        <p:spPr>
          <a:xfrm>
            <a:off x="3276600" y="4572001"/>
            <a:ext cx="685800" cy="152399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文字方塊 77"/>
          <p:cNvSpPr txBox="1"/>
          <p:nvPr/>
        </p:nvSpPr>
        <p:spPr>
          <a:xfrm>
            <a:off x="4876800" y="419100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92D050"/>
                </a:solidFill>
                <a:latin typeface="Comic Sans MS" pitchFamily="66" charset="0"/>
              </a:rPr>
              <a:t>Positive curl</a:t>
            </a:r>
          </a:p>
        </p:txBody>
      </p:sp>
      <p:cxnSp>
        <p:nvCxnSpPr>
          <p:cNvPr id="118" name="Straight Arrow Connector 117"/>
          <p:cNvCxnSpPr>
            <a:endCxn id="117" idx="1"/>
          </p:cNvCxnSpPr>
          <p:nvPr/>
        </p:nvCxnSpPr>
        <p:spPr>
          <a:xfrm flipV="1">
            <a:off x="3962400" y="4360277"/>
            <a:ext cx="914400" cy="653683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382148" y="4572001"/>
            <a:ext cx="685800" cy="152399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文字方塊 77"/>
          <p:cNvSpPr txBox="1"/>
          <p:nvPr/>
        </p:nvSpPr>
        <p:spPr>
          <a:xfrm>
            <a:off x="931289" y="4191000"/>
            <a:ext cx="1470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92D050"/>
                </a:solidFill>
                <a:latin typeface="Comic Sans MS" pitchFamily="66" charset="0"/>
              </a:rPr>
              <a:t>Negative curl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 flipV="1">
            <a:off x="1524000" y="4529554"/>
            <a:ext cx="863600" cy="484407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273050" y="228600"/>
            <a:ext cx="8610600" cy="1111250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Physical Meaning of Stokes’ Theorem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8" y="1844176"/>
            <a:ext cx="2703086" cy="50605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89" y="5824954"/>
            <a:ext cx="2703086" cy="5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 animBg="1"/>
      <p:bldP spid="97" grpId="0"/>
      <p:bldP spid="116" grpId="0" animBg="1"/>
      <p:bldP spid="117" grpId="0"/>
      <p:bldP spid="119" grpId="0" animBg="1"/>
      <p:bldP spid="1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28600" y="1351513"/>
            <a:ext cx="8952194" cy="93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Energy Conservation Theorem for a particle: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If the forces acting on a particle are </a:t>
            </a:r>
            <a:r>
              <a:rPr lang="en-US" altLang="zh-TW" sz="1600" i="1" dirty="0" smtClean="0">
                <a:solidFill>
                  <a:srgbClr val="FFFF00"/>
                </a:solidFill>
                <a:latin typeface="Calibri" pitchFamily="34" charset="0"/>
              </a:rPr>
              <a:t>conservative</a:t>
            </a:r>
            <a:r>
              <a:rPr lang="en-US" altLang="zh-TW" sz="1600" dirty="0" smtClean="0">
                <a:latin typeface="Calibri" pitchFamily="34" charset="0"/>
              </a:rPr>
              <a:t>, then the total energy of the particle, T+U, is conserved</a:t>
            </a:r>
            <a:r>
              <a:rPr lang="en-US" altLang="zh-TW" sz="1600" dirty="0">
                <a:latin typeface="Calibri" pitchFamily="34" charset="0"/>
              </a:rPr>
              <a:t>. </a:t>
            </a:r>
            <a:endParaRPr lang="en-US" altLang="zh-TW" sz="1600" dirty="0" smtClean="0">
              <a:latin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T </a:t>
            </a:r>
            <a:r>
              <a:rPr lang="en-US" altLang="zh-TW" sz="1600" dirty="0">
                <a:latin typeface="Calibri" pitchFamily="34" charset="0"/>
              </a:rPr>
              <a:t>is the kinetic energy and </a:t>
            </a:r>
            <a:r>
              <a:rPr lang="en-US" altLang="zh-TW" sz="1600" dirty="0" smtClean="0">
                <a:latin typeface="Calibri" pitchFamily="34" charset="0"/>
              </a:rPr>
              <a:t>U </a:t>
            </a:r>
            <a:r>
              <a:rPr lang="en-US" altLang="zh-TW" sz="1600" dirty="0">
                <a:latin typeface="Calibri" pitchFamily="34" charset="0"/>
              </a:rPr>
              <a:t>is the potential energy.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7" name="文字方塊 9"/>
          <p:cNvSpPr txBox="1"/>
          <p:nvPr/>
        </p:nvSpPr>
        <p:spPr>
          <a:xfrm>
            <a:off x="228600" y="2286000"/>
            <a:ext cx="8765477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i="1" dirty="0" smtClean="0">
                <a:solidFill>
                  <a:srgbClr val="FFFF00"/>
                </a:solidFill>
                <a:latin typeface="Calibri" pitchFamily="34" charset="0"/>
              </a:rPr>
              <a:t>Conservative force</a:t>
            </a:r>
            <a:r>
              <a:rPr lang="en-US" altLang="zh-TW" sz="1600" dirty="0" smtClean="0">
                <a:latin typeface="Calibri" pitchFamily="34" charset="0"/>
              </a:rPr>
              <a:t>: The force such that the </a:t>
            </a:r>
            <a:r>
              <a:rPr lang="en-US" altLang="zh-TW" sz="1600" b="1" u="sng" dirty="0" smtClean="0">
                <a:latin typeface="Calibri" pitchFamily="34" charset="0"/>
              </a:rPr>
              <a:t>work</a:t>
            </a:r>
            <a:r>
              <a:rPr lang="en-US" altLang="zh-TW" sz="1600" dirty="0" smtClean="0">
                <a:latin typeface="Calibri" pitchFamily="34" charset="0"/>
              </a:rPr>
              <a:t> done by the force in moving a particle from one point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to another point </a:t>
            </a:r>
            <a:r>
              <a:rPr lang="en-US" altLang="zh-TW" sz="1600" b="1" u="sng" dirty="0" smtClean="0">
                <a:latin typeface="Calibri" pitchFamily="34" charset="0"/>
              </a:rPr>
              <a:t>is independent of the path taken</a:t>
            </a:r>
            <a:r>
              <a:rPr lang="en-US" altLang="zh-TW" sz="1600" dirty="0" smtClean="0">
                <a:latin typeface="Calibri" pitchFamily="34" charset="0"/>
              </a:rPr>
              <a:t>. 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200" y="3209092"/>
            <a:ext cx="2480938" cy="2124908"/>
            <a:chOff x="914400" y="3700046"/>
            <a:chExt cx="2480938" cy="212490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9"/>
            <p:cNvSpPr txBox="1"/>
            <p:nvPr/>
          </p:nvSpPr>
          <p:spPr>
            <a:xfrm>
              <a:off x="3122506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14" name="文字方塊 9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sp>
        <p:nvSpPr>
          <p:cNvPr id="8" name="Multiply 7"/>
          <p:cNvSpPr/>
          <p:nvPr/>
        </p:nvSpPr>
        <p:spPr>
          <a:xfrm>
            <a:off x="1143000" y="4462046"/>
            <a:ext cx="228600" cy="228600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6" name="Multiply 15"/>
          <p:cNvSpPr/>
          <p:nvPr/>
        </p:nvSpPr>
        <p:spPr>
          <a:xfrm>
            <a:off x="2286000" y="3776246"/>
            <a:ext cx="228600" cy="228600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" name="文字方塊 9"/>
          <p:cNvSpPr txBox="1"/>
          <p:nvPr/>
        </p:nvSpPr>
        <p:spPr>
          <a:xfrm>
            <a:off x="1170160" y="465689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1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8" name="文字方塊 9"/>
          <p:cNvSpPr txBox="1"/>
          <p:nvPr/>
        </p:nvSpPr>
        <p:spPr>
          <a:xfrm>
            <a:off x="2357300" y="3928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alibri" pitchFamily="34" charset="0"/>
              </a:rPr>
              <a:t>2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250830" y="3890941"/>
            <a:ext cx="1155940" cy="690437"/>
          </a:xfrm>
          <a:custGeom>
            <a:avLst/>
            <a:gdLst>
              <a:gd name="connsiteX0" fmla="*/ 0 w 1155940"/>
              <a:gd name="connsiteY0" fmla="*/ 690437 h 690437"/>
              <a:gd name="connsiteX1" fmla="*/ 465827 w 1155940"/>
              <a:gd name="connsiteY1" fmla="*/ 95214 h 690437"/>
              <a:gd name="connsiteX2" fmla="*/ 1155940 w 1155940"/>
              <a:gd name="connsiteY2" fmla="*/ 8950 h 6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940" h="690437">
                <a:moveTo>
                  <a:pt x="0" y="690437"/>
                </a:moveTo>
                <a:cubicBezTo>
                  <a:pt x="136585" y="449616"/>
                  <a:pt x="273170" y="208795"/>
                  <a:pt x="465827" y="95214"/>
                </a:cubicBezTo>
                <a:cubicBezTo>
                  <a:pt x="658484" y="-18367"/>
                  <a:pt x="907212" y="-4709"/>
                  <a:pt x="1155940" y="895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261872" y="3905481"/>
            <a:ext cx="1162540" cy="669775"/>
          </a:xfrm>
          <a:custGeom>
            <a:avLst/>
            <a:gdLst>
              <a:gd name="connsiteX0" fmla="*/ 0 w 1162540"/>
              <a:gd name="connsiteY0" fmla="*/ 665683 h 669775"/>
              <a:gd name="connsiteX1" fmla="*/ 1009498 w 1162540"/>
              <a:gd name="connsiteY1" fmla="*/ 570586 h 669775"/>
              <a:gd name="connsiteX2" fmla="*/ 1141171 w 1162540"/>
              <a:gd name="connsiteY2" fmla="*/ 0 h 66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540" h="669775">
                <a:moveTo>
                  <a:pt x="0" y="665683"/>
                </a:moveTo>
                <a:cubicBezTo>
                  <a:pt x="409651" y="673608"/>
                  <a:pt x="819303" y="681533"/>
                  <a:pt x="1009498" y="570586"/>
                </a:cubicBezTo>
                <a:cubicBezTo>
                  <a:pt x="1199693" y="459639"/>
                  <a:pt x="1170432" y="229819"/>
                  <a:pt x="1141171" y="0"/>
                </a:cubicBezTo>
              </a:path>
            </a:pathLst>
          </a:custGeom>
          <a:noFill/>
          <a:ln>
            <a:solidFill>
              <a:srgbClr val="92D050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4710" y="3651647"/>
            <a:ext cx="65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</a:rPr>
              <a:t>Path A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24310" y="4614446"/>
            <a:ext cx="65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alibri" pitchFamily="34" charset="0"/>
              </a:rPr>
              <a:t>Path B</a:t>
            </a:r>
            <a:endParaRPr lang="en-US" sz="1400" dirty="0">
              <a:solidFill>
                <a:srgbClr val="92D050"/>
              </a:solidFill>
              <a:latin typeface="Calibri" pitchFamily="34" charset="0"/>
            </a:endParaRPr>
          </a:p>
        </p:txBody>
      </p:sp>
      <p:sp>
        <p:nvSpPr>
          <p:cNvPr id="40" name="文字方塊 9"/>
          <p:cNvSpPr txBox="1"/>
          <p:nvPr/>
        </p:nvSpPr>
        <p:spPr>
          <a:xfrm>
            <a:off x="3352800" y="3536394"/>
            <a:ext cx="455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For a conservative force, the curl of the force is zero.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33" name="文字方塊 9"/>
          <p:cNvSpPr txBox="1"/>
          <p:nvPr/>
        </p:nvSpPr>
        <p:spPr>
          <a:xfrm>
            <a:off x="3423077" y="5410200"/>
            <a:ext cx="4571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Then the conservative force can be expressed as the </a:t>
            </a:r>
          </a:p>
          <a:p>
            <a:r>
              <a:rPr lang="en-US" altLang="zh-TW" sz="1600" dirty="0" smtClean="0">
                <a:latin typeface="Calibri" pitchFamily="34" charset="0"/>
              </a:rPr>
              <a:t>gradient of a scalar function U (the potential energy)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1" name="文字方塊 9"/>
          <p:cNvSpPr txBox="1"/>
          <p:nvPr/>
        </p:nvSpPr>
        <p:spPr>
          <a:xfrm>
            <a:off x="3344160" y="4343400"/>
            <a:ext cx="4885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Mathematically, since the curl of the gradient of a scalar </a:t>
            </a:r>
          </a:p>
          <a:p>
            <a:r>
              <a:rPr lang="en-US" altLang="zh-TW" sz="1600" dirty="0" smtClean="0">
                <a:latin typeface="Calibri" pitchFamily="34" charset="0"/>
              </a:rPr>
              <a:t>function is always zero, 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Single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15812"/>
            <a:ext cx="3875657" cy="506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1971"/>
            <a:ext cx="1045029" cy="229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00" y="5058872"/>
            <a:ext cx="1478400" cy="22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6096000"/>
            <a:ext cx="1283657" cy="2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3209092"/>
            <a:ext cx="2480938" cy="2124908"/>
            <a:chOff x="914400" y="3700046"/>
            <a:chExt cx="2480938" cy="212490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9 1"/>
            <p:cNvSpPr txBox="1"/>
            <p:nvPr/>
          </p:nvSpPr>
          <p:spPr>
            <a:xfrm>
              <a:off x="3122506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14" name="文字方塊 9 2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sp>
        <p:nvSpPr>
          <p:cNvPr id="8" name="Multiply 7"/>
          <p:cNvSpPr/>
          <p:nvPr/>
        </p:nvSpPr>
        <p:spPr>
          <a:xfrm>
            <a:off x="1143000" y="4462046"/>
            <a:ext cx="228600" cy="228600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6" name="Multiply 15"/>
          <p:cNvSpPr/>
          <p:nvPr/>
        </p:nvSpPr>
        <p:spPr>
          <a:xfrm>
            <a:off x="2286000" y="3776246"/>
            <a:ext cx="228600" cy="228600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" name="文字方塊 9 3"/>
          <p:cNvSpPr txBox="1"/>
          <p:nvPr/>
        </p:nvSpPr>
        <p:spPr>
          <a:xfrm>
            <a:off x="1170160" y="465689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1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8" name="文字方塊 9 4"/>
          <p:cNvSpPr txBox="1"/>
          <p:nvPr/>
        </p:nvSpPr>
        <p:spPr>
          <a:xfrm>
            <a:off x="2357300" y="3928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alibri" pitchFamily="34" charset="0"/>
              </a:rPr>
              <a:t>2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250830" y="3890941"/>
            <a:ext cx="1155940" cy="690437"/>
          </a:xfrm>
          <a:custGeom>
            <a:avLst/>
            <a:gdLst>
              <a:gd name="connsiteX0" fmla="*/ 0 w 1155940"/>
              <a:gd name="connsiteY0" fmla="*/ 690437 h 690437"/>
              <a:gd name="connsiteX1" fmla="*/ 465827 w 1155940"/>
              <a:gd name="connsiteY1" fmla="*/ 95214 h 690437"/>
              <a:gd name="connsiteX2" fmla="*/ 1155940 w 1155940"/>
              <a:gd name="connsiteY2" fmla="*/ 8950 h 6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940" h="690437">
                <a:moveTo>
                  <a:pt x="0" y="690437"/>
                </a:moveTo>
                <a:cubicBezTo>
                  <a:pt x="136585" y="449616"/>
                  <a:pt x="273170" y="208795"/>
                  <a:pt x="465827" y="95214"/>
                </a:cubicBezTo>
                <a:cubicBezTo>
                  <a:pt x="658484" y="-18367"/>
                  <a:pt x="907212" y="-4709"/>
                  <a:pt x="1155940" y="895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261872" y="3905481"/>
            <a:ext cx="1162540" cy="669775"/>
          </a:xfrm>
          <a:custGeom>
            <a:avLst/>
            <a:gdLst>
              <a:gd name="connsiteX0" fmla="*/ 0 w 1162540"/>
              <a:gd name="connsiteY0" fmla="*/ 665683 h 669775"/>
              <a:gd name="connsiteX1" fmla="*/ 1009498 w 1162540"/>
              <a:gd name="connsiteY1" fmla="*/ 570586 h 669775"/>
              <a:gd name="connsiteX2" fmla="*/ 1141171 w 1162540"/>
              <a:gd name="connsiteY2" fmla="*/ 0 h 66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540" h="669775">
                <a:moveTo>
                  <a:pt x="0" y="665683"/>
                </a:moveTo>
                <a:cubicBezTo>
                  <a:pt x="409651" y="673608"/>
                  <a:pt x="819303" y="681533"/>
                  <a:pt x="1009498" y="570586"/>
                </a:cubicBezTo>
                <a:cubicBezTo>
                  <a:pt x="1199693" y="459639"/>
                  <a:pt x="1170432" y="229819"/>
                  <a:pt x="1141171" y="0"/>
                </a:cubicBezTo>
              </a:path>
            </a:pathLst>
          </a:custGeom>
          <a:noFill/>
          <a:ln>
            <a:solidFill>
              <a:srgbClr val="92D050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4710" y="3651647"/>
            <a:ext cx="65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</a:rPr>
              <a:t>Path A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24310" y="4614446"/>
            <a:ext cx="65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alibri" pitchFamily="34" charset="0"/>
              </a:rPr>
              <a:t>Path B</a:t>
            </a:r>
            <a:endParaRPr lang="en-US" sz="1400" dirty="0">
              <a:solidFill>
                <a:srgbClr val="92D050"/>
              </a:solidFill>
              <a:latin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7901" y="2895047"/>
            <a:ext cx="1350499" cy="30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971800" y="2362200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Proof: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Single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5928360"/>
            <a:ext cx="2023738" cy="4724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00600" y="4953000"/>
            <a:ext cx="135011" cy="228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698974" y="5257800"/>
            <a:ext cx="482626" cy="5486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文字方塊 9 5"/>
          <p:cNvSpPr txBox="1"/>
          <p:nvPr/>
        </p:nvSpPr>
        <p:spPr>
          <a:xfrm>
            <a:off x="302709" y="2743200"/>
            <a:ext cx="2973891" cy="255454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endParaRPr lang="en-US" altLang="zh-TW" sz="1600" dirty="0" smtClean="0">
              <a:latin typeface="Calibri" pitchFamily="34" charset="0"/>
            </a:endParaRPr>
          </a:p>
          <a:p>
            <a:endParaRPr lang="en-US" altLang="zh-TW" sz="1600" dirty="0">
              <a:latin typeface="Calibri" pitchFamily="34" charset="0"/>
            </a:endParaRPr>
          </a:p>
          <a:p>
            <a:endParaRPr lang="en-US" altLang="zh-TW" sz="1600" dirty="0" smtClean="0">
              <a:latin typeface="Calibri" pitchFamily="34" charset="0"/>
            </a:endParaRPr>
          </a:p>
          <a:p>
            <a:endParaRPr lang="en-US" altLang="zh-TW" sz="1600" dirty="0">
              <a:latin typeface="Calibri" pitchFamily="34" charset="0"/>
            </a:endParaRPr>
          </a:p>
          <a:p>
            <a:endParaRPr lang="en-US" altLang="zh-TW" sz="1600" dirty="0" smtClean="0">
              <a:latin typeface="Calibri" pitchFamily="34" charset="0"/>
            </a:endParaRPr>
          </a:p>
          <a:p>
            <a:endParaRPr lang="en-US" altLang="zh-TW" sz="1600" dirty="0">
              <a:latin typeface="Calibri" pitchFamily="34" charset="0"/>
            </a:endParaRPr>
          </a:p>
          <a:p>
            <a:endParaRPr lang="en-US" altLang="zh-TW" sz="1600" dirty="0" smtClean="0">
              <a:latin typeface="Calibri" pitchFamily="34" charset="0"/>
            </a:endParaRPr>
          </a:p>
          <a:p>
            <a:endParaRPr lang="en-US" altLang="zh-TW" sz="1600" dirty="0">
              <a:latin typeface="Calibri" pitchFamily="34" charset="0"/>
            </a:endParaRPr>
          </a:p>
          <a:p>
            <a:r>
              <a:rPr lang="en-US" altLang="zh-TW" sz="1600" dirty="0" smtClean="0">
                <a:latin typeface="Calibri" pitchFamily="34" charset="0"/>
              </a:rPr>
              <a:t>     </a:t>
            </a:r>
          </a:p>
          <a:p>
            <a:r>
              <a:rPr lang="en-US" altLang="zh-TW" sz="1600" dirty="0">
                <a:latin typeface="Calibri" pitchFamily="34" charset="0"/>
              </a:rPr>
              <a:t> </a:t>
            </a:r>
            <a:r>
              <a:rPr lang="en-US" altLang="zh-TW" sz="1600" dirty="0" smtClean="0">
                <a:latin typeface="Calibri" pitchFamily="34" charset="0"/>
              </a:rPr>
              <a:t>                                                           </a:t>
            </a:r>
            <a:endParaRPr lang="zh-TW" altLang="en-US" sz="1600" dirty="0">
              <a:latin typeface="Calibri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198989" y="4953000"/>
            <a:ext cx="135011" cy="22860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334000" y="5257800"/>
            <a:ext cx="366168" cy="5486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50" name="文字方塊 9 6"/>
          <p:cNvSpPr txBox="1"/>
          <p:nvPr/>
        </p:nvSpPr>
        <p:spPr>
          <a:xfrm>
            <a:off x="5823555" y="4614446"/>
            <a:ext cx="2787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 kinetic energy is defined as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51" name="文字方塊 9 7"/>
          <p:cNvSpPr txBox="1"/>
          <p:nvPr/>
        </p:nvSpPr>
        <p:spPr>
          <a:xfrm>
            <a:off x="228600" y="1351513"/>
            <a:ext cx="8952194" cy="93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Energy Conservation Theorem for a particle: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If the forces acting on a particle are </a:t>
            </a:r>
            <a:r>
              <a:rPr lang="en-US" altLang="zh-TW" sz="1600" i="1" dirty="0" smtClean="0">
                <a:solidFill>
                  <a:srgbClr val="FFFF00"/>
                </a:solidFill>
                <a:latin typeface="Calibri" pitchFamily="34" charset="0"/>
              </a:rPr>
              <a:t>conservative</a:t>
            </a:r>
            <a:r>
              <a:rPr lang="en-US" altLang="zh-TW" sz="1600" dirty="0" smtClean="0">
                <a:latin typeface="Calibri" pitchFamily="34" charset="0"/>
              </a:rPr>
              <a:t>, then the total energy of the particle, T+U, is conserved</a:t>
            </a:r>
            <a:r>
              <a:rPr lang="en-US" altLang="zh-TW" sz="1600" dirty="0">
                <a:latin typeface="Calibri" pitchFamily="34" charset="0"/>
              </a:rPr>
              <a:t>. </a:t>
            </a:r>
            <a:endParaRPr lang="en-US" altLang="zh-TW" sz="1600" dirty="0" smtClean="0">
              <a:latin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T </a:t>
            </a:r>
            <a:r>
              <a:rPr lang="en-US" altLang="zh-TW" sz="1600" dirty="0">
                <a:latin typeface="Calibri" pitchFamily="34" charset="0"/>
              </a:rPr>
              <a:t>is the kinetic energy and </a:t>
            </a:r>
            <a:r>
              <a:rPr lang="en-US" altLang="zh-TW" sz="1600" dirty="0" smtClean="0">
                <a:latin typeface="Calibri" pitchFamily="34" charset="0"/>
              </a:rPr>
              <a:t>U </a:t>
            </a:r>
            <a:r>
              <a:rPr lang="en-US" altLang="zh-TW" sz="1600" dirty="0">
                <a:latin typeface="Calibri" pitchFamily="34" charset="0"/>
              </a:rPr>
              <a:t>is the potential energy.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57" y="2505034"/>
            <a:ext cx="1663543" cy="56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56" y="3125063"/>
            <a:ext cx="1700572" cy="567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61" y="3775629"/>
            <a:ext cx="1064228" cy="567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975931"/>
            <a:ext cx="1352228" cy="226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979291"/>
            <a:ext cx="999771" cy="1892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31" y="4509435"/>
            <a:ext cx="1663543" cy="5677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258784"/>
            <a:ext cx="1564800" cy="5677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943600"/>
            <a:ext cx="1929600" cy="5773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57" y="6002275"/>
            <a:ext cx="1663543" cy="463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164580"/>
            <a:ext cx="950400" cy="1878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4" y="2920371"/>
            <a:ext cx="1743086" cy="6610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22" y="3733800"/>
            <a:ext cx="1717029" cy="66102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78" y="4572000"/>
            <a:ext cx="1198628" cy="54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8" y="5525743"/>
            <a:ext cx="2517943" cy="1892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19" y="6052783"/>
            <a:ext cx="1819886" cy="189257"/>
          </a:xfrm>
          <a:prstGeom prst="rect">
            <a:avLst/>
          </a:prstGeom>
        </p:spPr>
      </p:pic>
      <p:sp>
        <p:nvSpPr>
          <p:cNvPr id="62" name="文字方塊 9 8"/>
          <p:cNvSpPr txBox="1"/>
          <p:nvPr/>
        </p:nvSpPr>
        <p:spPr>
          <a:xfrm>
            <a:off x="2377032" y="152400"/>
            <a:ext cx="6614568" cy="1323439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During the derivation, we use the fact that </a:t>
            </a:r>
            <a:r>
              <a:rPr lang="en-US" altLang="zh-TW" sz="1600" u="sng" dirty="0" smtClean="0">
                <a:latin typeface="Calibri" pitchFamily="34" charset="0"/>
              </a:rPr>
              <a:t>the curl of the gradient of a scalar </a:t>
            </a:r>
          </a:p>
          <a:p>
            <a:r>
              <a:rPr lang="en-US" altLang="zh-TW" sz="1600" u="sng" dirty="0" smtClean="0">
                <a:latin typeface="Calibri" pitchFamily="34" charset="0"/>
              </a:rPr>
              <a:t>function is always zero</a:t>
            </a:r>
            <a:r>
              <a:rPr lang="en-US" altLang="zh-TW" sz="1600" dirty="0" smtClean="0">
                <a:latin typeface="Calibri" pitchFamily="34" charset="0"/>
              </a:rPr>
              <a:t>. </a:t>
            </a:r>
          </a:p>
          <a:p>
            <a:endParaRPr lang="en-US" altLang="zh-TW" sz="1600" dirty="0">
              <a:latin typeface="Calibri" pitchFamily="34" charset="0"/>
            </a:endParaRPr>
          </a:p>
          <a:p>
            <a:endParaRPr lang="en-US" altLang="zh-TW" sz="1600" dirty="0" smtClean="0">
              <a:latin typeface="Calibri" pitchFamily="34" charset="0"/>
            </a:endParaRPr>
          </a:p>
          <a:p>
            <a:r>
              <a:rPr lang="en-US" altLang="zh-TW" sz="1600" dirty="0" smtClean="0">
                <a:latin typeface="Calibri" pitchFamily="34" charset="0"/>
              </a:rPr>
              <a:t>Let’s review vector calculus briefly next!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43" y="792472"/>
            <a:ext cx="1523657" cy="226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94" y="2065797"/>
            <a:ext cx="3546210" cy="48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38" y="2667000"/>
            <a:ext cx="1531124" cy="4620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11113"/>
            <a:ext cx="462019" cy="1450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12" y="4949828"/>
            <a:ext cx="1032686" cy="463543"/>
          </a:xfrm>
          <a:prstGeom prst="rect">
            <a:avLst/>
          </a:prstGeom>
        </p:spPr>
      </p:pic>
      <p:sp>
        <p:nvSpPr>
          <p:cNvPr id="48" name="文字方塊 9 6"/>
          <p:cNvSpPr txBox="1"/>
          <p:nvPr/>
        </p:nvSpPr>
        <p:spPr>
          <a:xfrm>
            <a:off x="6957377" y="685800"/>
            <a:ext cx="1805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</a:rPr>
              <a:t>Any intuitive ideas?</a:t>
            </a:r>
            <a:endParaRPr lang="zh-TW" altLang="en-US" sz="1600" dirty="0">
              <a:solidFill>
                <a:srgbClr val="FFFF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animBg="1"/>
      <p:bldP spid="7" grpId="0" animBg="1"/>
      <p:bldP spid="47" grpId="0" animBg="1"/>
      <p:bldP spid="39" grpId="0" animBg="1"/>
      <p:bldP spid="50" grpId="0"/>
      <p:bldP spid="62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74114"/>
            <a:ext cx="5973948" cy="821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Levi-</a:t>
            </a:r>
            <a:r>
              <a:rPr lang="en-US" sz="2400" dirty="0" err="1" smtClean="0">
                <a:latin typeface="Calibri" panose="020F0502020204030204" pitchFamily="34" charset="0"/>
                <a:ea typeface="squeaky chalk sound" pitchFamily="2" charset="-120"/>
              </a:rPr>
              <a:t>Civita</a:t>
            </a:r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 Symbol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12" name="文字方塊 4"/>
          <p:cNvSpPr txBox="1"/>
          <p:nvPr/>
        </p:nvSpPr>
        <p:spPr>
          <a:xfrm>
            <a:off x="1112520" y="1695450"/>
            <a:ext cx="54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In three dimensions, the 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 symbol is defined as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28" name="文字方塊 4"/>
          <p:cNvSpPr txBox="1"/>
          <p:nvPr/>
        </p:nvSpPr>
        <p:spPr>
          <a:xfrm>
            <a:off x="457200" y="3962400"/>
            <a:ext cx="458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Let’s work out the cross product of two vectors</a:t>
            </a:r>
            <a:endParaRPr lang="zh-TW" altLang="en-US" dirty="0">
              <a:latin typeface="Calibr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32417" y="6141440"/>
            <a:ext cx="1587383" cy="369332"/>
            <a:chOff x="5095875" y="6248400"/>
            <a:chExt cx="1587383" cy="369332"/>
          </a:xfrm>
        </p:grpSpPr>
        <p:pic>
          <p:nvPicPr>
            <p:cNvPr id="10244" name="Picture 4" descr="C:\Users\kuoan\Desktop\1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875" y="6338887"/>
              <a:ext cx="161925" cy="21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文字方塊 4"/>
            <p:cNvSpPr txBox="1"/>
            <p:nvPr/>
          </p:nvSpPr>
          <p:spPr>
            <a:xfrm>
              <a:off x="5284798" y="6248400"/>
              <a:ext cx="139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Calibri" pitchFamily="34" charset="0"/>
                </a:rPr>
                <a:t>is unit vector</a:t>
              </a:r>
              <a:endParaRPr lang="zh-TW" altLang="en-US" dirty="0">
                <a:latin typeface="Calibri" pitchFamily="34" charset="0"/>
              </a:endParaRPr>
            </a:p>
          </p:txBody>
        </p:sp>
      </p:grpSp>
      <p:sp>
        <p:nvSpPr>
          <p:cNvPr id="36" name="文字方塊 4"/>
          <p:cNvSpPr txBox="1"/>
          <p:nvPr/>
        </p:nvSpPr>
        <p:spPr>
          <a:xfrm>
            <a:off x="533400" y="1383268"/>
            <a:ext cx="824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The cross product of two vectors can be simply represented using “Levi-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” symbol.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96" y="2988514"/>
            <a:ext cx="6038404" cy="82148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77172"/>
            <a:ext cx="1099886" cy="22628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24680"/>
            <a:ext cx="4369371" cy="23725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4" y="5282915"/>
            <a:ext cx="5883428" cy="2372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4" y="5749715"/>
            <a:ext cx="1958400" cy="22765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4" y="4191000"/>
            <a:ext cx="1944686" cy="23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61" y="4562235"/>
            <a:ext cx="1909029" cy="20022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4" y="4981371"/>
            <a:ext cx="2360228" cy="20022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86" y="5419714"/>
            <a:ext cx="1847314" cy="52388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01" y="6064163"/>
            <a:ext cx="1795199" cy="52388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08" y="6013029"/>
            <a:ext cx="2652343" cy="69257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4389731" y="207557"/>
            <a:ext cx="4601869" cy="1314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4"/>
          <p:cNvSpPr txBox="1"/>
          <p:nvPr/>
        </p:nvSpPr>
        <p:spPr>
          <a:xfrm>
            <a:off x="4389731" y="228600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Examples:</a:t>
            </a:r>
            <a:endParaRPr lang="zh-TW" altLang="en-US" dirty="0">
              <a:latin typeface="Calibr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648200" y="727605"/>
            <a:ext cx="806400" cy="562120"/>
            <a:chOff x="7377465" y="324857"/>
            <a:chExt cx="806400" cy="562120"/>
          </a:xfrm>
        </p:grpSpPr>
        <p:pic>
          <p:nvPicPr>
            <p:cNvPr id="42" name="Picture 4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518" y="324857"/>
              <a:ext cx="784457" cy="18925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465" y="667549"/>
              <a:ext cx="806400" cy="219428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255686" y="733281"/>
            <a:ext cx="983314" cy="562119"/>
            <a:chOff x="7002487" y="467420"/>
            <a:chExt cx="983314" cy="562119"/>
          </a:xfrm>
        </p:grpSpPr>
        <p:pic>
          <p:nvPicPr>
            <p:cNvPr id="47" name="Picture 4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540" y="467420"/>
              <a:ext cx="960000" cy="18925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487" y="810111"/>
              <a:ext cx="983314" cy="219428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8060474" y="727605"/>
            <a:ext cx="825600" cy="560748"/>
            <a:chOff x="7228355" y="493634"/>
            <a:chExt cx="825600" cy="560748"/>
          </a:xfrm>
        </p:grpSpPr>
        <p:pic>
          <p:nvPicPr>
            <p:cNvPr id="60" name="Picture 5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409" y="493634"/>
              <a:ext cx="794057" cy="18514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355" y="836325"/>
              <a:ext cx="825600" cy="218057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68" idx="1"/>
            <a:endCxn id="90" idx="1"/>
          </p:cNvCxnSpPr>
          <p:nvPr/>
        </p:nvCxnSpPr>
        <p:spPr>
          <a:xfrm rot="10800000" flipH="1" flipV="1">
            <a:off x="228600" y="4490315"/>
            <a:ext cx="1077908" cy="1869000"/>
          </a:xfrm>
          <a:prstGeom prst="bentConnector3">
            <a:avLst>
              <a:gd name="adj1" fmla="val -8930"/>
            </a:avLst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40080" y="6019800"/>
            <a:ext cx="324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62000" y="5562600"/>
            <a:ext cx="1440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180000" y="4429421"/>
            <a:ext cx="2016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21111" y="438149"/>
            <a:ext cx="2803089" cy="17683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Picture 7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5" y="531982"/>
            <a:ext cx="2579658" cy="1514058"/>
          </a:xfrm>
          <a:prstGeom prst="rect">
            <a:avLst/>
          </a:prstGeom>
        </p:spPr>
      </p:pic>
      <p:sp>
        <p:nvSpPr>
          <p:cNvPr id="109" name="Freeform 108"/>
          <p:cNvSpPr/>
          <p:nvPr/>
        </p:nvSpPr>
        <p:spPr>
          <a:xfrm>
            <a:off x="5979695" y="4174958"/>
            <a:ext cx="806116" cy="2478505"/>
          </a:xfrm>
          <a:custGeom>
            <a:avLst/>
            <a:gdLst>
              <a:gd name="connsiteX0" fmla="*/ 0 w 721895"/>
              <a:gd name="connsiteY0" fmla="*/ 0 h 2538663"/>
              <a:gd name="connsiteX1" fmla="*/ 156410 w 721895"/>
              <a:gd name="connsiteY1" fmla="*/ 890337 h 2538663"/>
              <a:gd name="connsiteX2" fmla="*/ 493295 w 721895"/>
              <a:gd name="connsiteY2" fmla="*/ 1167063 h 2538663"/>
              <a:gd name="connsiteX3" fmla="*/ 721895 w 721895"/>
              <a:gd name="connsiteY3" fmla="*/ 2538663 h 2538663"/>
              <a:gd name="connsiteX0" fmla="*/ 0 w 806116"/>
              <a:gd name="connsiteY0" fmla="*/ 0 h 2478505"/>
              <a:gd name="connsiteX1" fmla="*/ 240631 w 806116"/>
              <a:gd name="connsiteY1" fmla="*/ 830179 h 2478505"/>
              <a:gd name="connsiteX2" fmla="*/ 577516 w 806116"/>
              <a:gd name="connsiteY2" fmla="*/ 1106905 h 2478505"/>
              <a:gd name="connsiteX3" fmla="*/ 806116 w 806116"/>
              <a:gd name="connsiteY3" fmla="*/ 2478505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16" h="2478505">
                <a:moveTo>
                  <a:pt x="0" y="0"/>
                </a:moveTo>
                <a:lnTo>
                  <a:pt x="240631" y="830179"/>
                </a:lnTo>
                <a:lnTo>
                  <a:pt x="577516" y="1106905"/>
                </a:lnTo>
                <a:lnTo>
                  <a:pt x="806116" y="2478505"/>
                </a:lnTo>
              </a:path>
            </a:pathLst>
          </a:custGeom>
          <a:noFill/>
          <a:ln w="76200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9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36" grpId="0"/>
      <p:bldP spid="91" grpId="0" animBg="1"/>
      <p:bldP spid="23" grpId="0"/>
      <p:bldP spid="114" grpId="0" animBg="1"/>
      <p:bldP spid="1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Levi-</a:t>
            </a:r>
            <a:r>
              <a:rPr lang="en-US" sz="2400" dirty="0" err="1" smtClean="0">
                <a:latin typeface="Calibri" panose="020F0502020204030204" pitchFamily="34" charset="0"/>
                <a:ea typeface="squeaky chalk sound" pitchFamily="2" charset="-120"/>
              </a:rPr>
              <a:t>Civita</a:t>
            </a:r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 Symbol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12" name="文字方塊 4 1"/>
          <p:cNvSpPr txBox="1"/>
          <p:nvPr/>
        </p:nvSpPr>
        <p:spPr>
          <a:xfrm>
            <a:off x="580832" y="1371600"/>
            <a:ext cx="54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In three dimensions, the 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 symbol is defined as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34" name="文字方塊 4 2"/>
          <p:cNvSpPr txBox="1"/>
          <p:nvPr/>
        </p:nvSpPr>
        <p:spPr>
          <a:xfrm>
            <a:off x="5257800" y="2554069"/>
            <a:ext cx="381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Use </a:t>
            </a:r>
            <a:r>
              <a:rPr lang="en-US" altLang="zh-TW" b="1" u="sng" dirty="0" smtClean="0">
                <a:latin typeface="Calibri" pitchFamily="34" charset="0"/>
              </a:rPr>
              <a:t>Einstein summation convention</a:t>
            </a:r>
            <a:r>
              <a:rPr lang="en-US" altLang="zh-TW" dirty="0" smtClean="0">
                <a:latin typeface="Calibri" pitchFamily="34" charset="0"/>
              </a:rPr>
              <a:t> </a:t>
            </a:r>
          </a:p>
          <a:p>
            <a:r>
              <a:rPr lang="en-US" altLang="zh-TW" dirty="0" smtClean="0">
                <a:latin typeface="Calibri" pitchFamily="34" charset="0"/>
              </a:rPr>
              <a:t>(repeated index is to be summed over)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13" name="文字方塊 4 3"/>
          <p:cNvSpPr txBox="1"/>
          <p:nvPr/>
        </p:nvSpPr>
        <p:spPr>
          <a:xfrm>
            <a:off x="685800" y="4297918"/>
            <a:ext cx="164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Let’s prove that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30" name="文字方塊 4 4"/>
          <p:cNvSpPr txBox="1"/>
          <p:nvPr/>
        </p:nvSpPr>
        <p:spPr>
          <a:xfrm>
            <a:off x="4876800" y="4343400"/>
            <a:ext cx="164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Let’s prove that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96" y="1752600"/>
            <a:ext cx="6038404" cy="8214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" y="2971800"/>
            <a:ext cx="1099886" cy="2262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01" y="2979512"/>
            <a:ext cx="1795199" cy="523886"/>
          </a:xfrm>
          <a:prstGeom prst="rect">
            <a:avLst/>
          </a:prstGeom>
        </p:spPr>
      </p:pic>
      <p:pic>
        <p:nvPicPr>
          <p:cNvPr id="4" name="Picture 3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72" y="3187568"/>
            <a:ext cx="1429028" cy="2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11" y="3740691"/>
            <a:ext cx="1124571" cy="2290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" y="470829"/>
            <a:ext cx="2327314" cy="519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642564"/>
            <a:ext cx="1940570" cy="6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740691"/>
            <a:ext cx="1439999" cy="523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48" y="3825036"/>
            <a:ext cx="1375543" cy="230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1" y="4412088"/>
            <a:ext cx="1193143" cy="202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24970"/>
            <a:ext cx="2276572" cy="2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10" y="5175257"/>
            <a:ext cx="2773030" cy="4635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75" y="5708657"/>
            <a:ext cx="2405486" cy="4635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53" y="6324600"/>
            <a:ext cx="333257" cy="1563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378191"/>
            <a:ext cx="1582628" cy="2770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58" y="4800600"/>
            <a:ext cx="2520685" cy="28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29" y="5256000"/>
            <a:ext cx="1271314" cy="230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01" y="5638800"/>
            <a:ext cx="2630399" cy="4635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01" y="6244457"/>
            <a:ext cx="333257" cy="1563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31900"/>
            <a:ext cx="846171" cy="508800"/>
          </a:xfrm>
          <a:prstGeom prst="rect">
            <a:avLst/>
          </a:prstGeom>
        </p:spPr>
      </p:pic>
      <p:sp>
        <p:nvSpPr>
          <p:cNvPr id="66" name="文字方塊 4"/>
          <p:cNvSpPr txBox="1"/>
          <p:nvPr/>
        </p:nvSpPr>
        <p:spPr>
          <a:xfrm>
            <a:off x="685800" y="1349276"/>
            <a:ext cx="7800975" cy="230832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Get familiar with 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 Symbol and Einstein Summation Convention,</a:t>
            </a:r>
          </a:p>
          <a:p>
            <a:endParaRPr lang="en-US" altLang="zh-TW" dirty="0">
              <a:latin typeface="Calibri" pitchFamily="34" charset="0"/>
            </a:endParaRPr>
          </a:p>
          <a:p>
            <a:endParaRPr lang="en-US" altLang="zh-TW" dirty="0" smtClean="0">
              <a:latin typeface="Calibri" pitchFamily="34" charset="0"/>
            </a:endParaRPr>
          </a:p>
          <a:p>
            <a:endParaRPr lang="en-US" altLang="zh-TW" dirty="0">
              <a:latin typeface="Calibri" pitchFamily="34" charset="0"/>
            </a:endParaRPr>
          </a:p>
          <a:p>
            <a:endParaRPr lang="en-US" altLang="zh-TW" dirty="0" smtClean="0">
              <a:latin typeface="Calibri" pitchFamily="34" charset="0"/>
            </a:endParaRPr>
          </a:p>
          <a:p>
            <a:endParaRPr lang="en-US" altLang="zh-TW" dirty="0" smtClean="0">
              <a:latin typeface="Calibri" pitchFamily="34" charset="0"/>
            </a:endParaRPr>
          </a:p>
          <a:p>
            <a:endParaRPr lang="en-US" altLang="zh-TW" dirty="0">
              <a:latin typeface="Calibri" pitchFamily="34" charset="0"/>
            </a:endParaRPr>
          </a:p>
          <a:p>
            <a:endParaRPr lang="zh-TW" altLang="en-US" dirty="0">
              <a:latin typeface="Calibri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08845"/>
            <a:ext cx="2103772" cy="422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67" y="2412256"/>
            <a:ext cx="4182857" cy="51017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3048000"/>
            <a:ext cx="3135085" cy="5636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4" y="3121209"/>
            <a:ext cx="1743085" cy="422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83182" y="4038600"/>
            <a:ext cx="216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755800" y="4648200"/>
            <a:ext cx="360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21291" y="4055436"/>
            <a:ext cx="288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88000" y="5105400"/>
            <a:ext cx="360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3" grpId="0"/>
      <p:bldP spid="30" grpId="0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Syllabus – </a:t>
            </a:r>
            <a:r>
              <a:rPr lang="zh-TW" altLang="en-US" sz="2400" dirty="0" smtClean="0">
                <a:latin typeface="Calibri" panose="020F0502020204030204" pitchFamily="34" charset="0"/>
                <a:ea typeface="DFKai-SB" pitchFamily="65" charset="-120"/>
              </a:rPr>
              <a:t>理論力學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040" y="1383268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DFKai-SB" pitchFamily="65" charset="-120"/>
                <a:ea typeface="DFKai-SB" pitchFamily="65" charset="-120"/>
              </a:rPr>
              <a:t> </a:t>
            </a:r>
            <a:r>
              <a:rPr lang="zh-TW" altLang="en-US" b="1" u="sng" dirty="0">
                <a:latin typeface="DFKai-SB" pitchFamily="65" charset="-120"/>
                <a:ea typeface="DFKai-SB" pitchFamily="65" charset="-120"/>
              </a:rPr>
              <a:t>上課時間</a:t>
            </a:r>
            <a:r>
              <a:rPr lang="en-US" altLang="zh-TW" dirty="0">
                <a:latin typeface="DFKai-SB" pitchFamily="65" charset="-120"/>
                <a:ea typeface="DFKai-SB" pitchFamily="65" charset="-120"/>
              </a:rPr>
              <a:t>(</a:t>
            </a:r>
            <a:r>
              <a:rPr lang="en-US" altLang="zh-TW" dirty="0">
                <a:latin typeface="Calibri" pitchFamily="34" charset="0"/>
                <a:ea typeface="DFKai-SB" pitchFamily="65" charset="-120"/>
              </a:rPr>
              <a:t>M3M4W2</a:t>
            </a:r>
            <a:r>
              <a:rPr lang="en-US" altLang="zh-TW" dirty="0">
                <a:latin typeface="DFKai-SB" pitchFamily="65" charset="-120"/>
                <a:ea typeface="DFKai-SB" pitchFamily="65" charset="-120"/>
              </a:rPr>
              <a:t>)</a:t>
            </a:r>
            <a:r>
              <a:rPr lang="zh-TW" altLang="en-US" dirty="0">
                <a:latin typeface="DFKai-SB" pitchFamily="65" charset="-120"/>
                <a:ea typeface="DFKai-SB" pitchFamily="65" charset="-120"/>
              </a:rPr>
              <a:t>、</a:t>
            </a:r>
            <a:r>
              <a:rPr lang="zh-TW" altLang="en-US" b="1" u="sng" dirty="0">
                <a:latin typeface="DFKai-SB" pitchFamily="65" charset="-120"/>
                <a:ea typeface="DFKai-SB" pitchFamily="65" charset="-120"/>
              </a:rPr>
              <a:t>教室</a:t>
            </a:r>
            <a:r>
              <a:rPr lang="en-US" altLang="zh-TW" dirty="0">
                <a:latin typeface="DFKai-SB" pitchFamily="65" charset="-120"/>
                <a:ea typeface="DFKai-SB" pitchFamily="65" charset="-120"/>
              </a:rPr>
              <a:t>(</a:t>
            </a:r>
            <a:r>
              <a:rPr lang="zh-TW" altLang="en-US" dirty="0">
                <a:latin typeface="DFKai-SB" pitchFamily="65" charset="-120"/>
                <a:ea typeface="DFKai-SB" pitchFamily="65" charset="-120"/>
              </a:rPr>
              <a:t>物理</a:t>
            </a:r>
            <a:r>
              <a:rPr lang="zh-TW" altLang="en-US" dirty="0" smtClean="0">
                <a:latin typeface="DFKai-SB" pitchFamily="65" charset="-120"/>
                <a:ea typeface="DFKai-SB" pitchFamily="65" charset="-120"/>
              </a:rPr>
              <a:t>館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019</a:t>
            </a:r>
            <a:r>
              <a:rPr lang="en-US" altLang="zh-TW" dirty="0" smtClean="0">
                <a:latin typeface="DFKai-SB" pitchFamily="65" charset="-120"/>
                <a:ea typeface="DFKai-SB" pitchFamily="65" charset="-120"/>
              </a:rPr>
              <a:t>) </a:t>
            </a:r>
            <a:endParaRPr lang="en-US" dirty="0"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695" y="4191000"/>
            <a:ext cx="83425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u="sng" dirty="0" smtClean="0">
                <a:latin typeface="DFKai-SB" pitchFamily="65" charset="-120"/>
                <a:ea typeface="DFKai-SB" pitchFamily="65" charset="-120"/>
              </a:rPr>
              <a:t>評</a:t>
            </a:r>
            <a:r>
              <a:rPr lang="zh-TW" altLang="en-US" b="1" u="sng" dirty="0">
                <a:latin typeface="DFKai-SB" pitchFamily="65" charset="-120"/>
                <a:ea typeface="DFKai-SB" pitchFamily="65" charset="-120"/>
              </a:rPr>
              <a:t>分標準</a:t>
            </a:r>
            <a:r>
              <a:rPr lang="en-US" altLang="zh-TW" dirty="0">
                <a:latin typeface="DFKai-SB" pitchFamily="65" charset="-120"/>
                <a:ea typeface="DFKai-SB" pitchFamily="65" charset="-120"/>
              </a:rPr>
              <a:t>: </a:t>
            </a:r>
          </a:p>
          <a:p>
            <a:r>
              <a:rPr lang="en-US" dirty="0">
                <a:latin typeface="Calibri" pitchFamily="34" charset="0"/>
              </a:rPr>
              <a:t>The course grade will be composed of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Homework </a:t>
            </a:r>
            <a:r>
              <a:rPr lang="en-US" dirty="0">
                <a:solidFill>
                  <a:srgbClr val="FFFF00"/>
                </a:solidFill>
                <a:latin typeface="Calibri" pitchFamily="34" charset="0"/>
              </a:rPr>
              <a:t>Sets (30%)</a:t>
            </a:r>
            <a:r>
              <a:rPr lang="en-US" dirty="0">
                <a:latin typeface="Calibri" pitchFamily="34" charset="0"/>
              </a:rPr>
              <a:t>. Collaboration on homework set is encouraged, </a:t>
            </a:r>
            <a:r>
              <a:rPr lang="en-US" dirty="0" smtClean="0">
                <a:latin typeface="Calibri" pitchFamily="34" charset="0"/>
              </a:rPr>
              <a:t>however you </a:t>
            </a:r>
          </a:p>
          <a:p>
            <a:r>
              <a:rPr lang="en-US" dirty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     must write </a:t>
            </a:r>
            <a:r>
              <a:rPr lang="en-US" dirty="0">
                <a:latin typeface="Calibri" pitchFamily="34" charset="0"/>
              </a:rPr>
              <a:t>up </a:t>
            </a:r>
            <a:r>
              <a:rPr lang="en-US" dirty="0" smtClean="0">
                <a:latin typeface="Calibri" pitchFamily="34" charset="0"/>
              </a:rPr>
              <a:t>your </a:t>
            </a:r>
            <a:r>
              <a:rPr lang="en-US" dirty="0">
                <a:latin typeface="Calibri" pitchFamily="34" charset="0"/>
              </a:rPr>
              <a:t>own reasoning independently.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Exams</a:t>
            </a:r>
            <a:r>
              <a:rPr lang="en-US" dirty="0">
                <a:solidFill>
                  <a:srgbClr val="FFFF00"/>
                </a:solidFill>
                <a:latin typeface="Calibri" pitchFamily="34" charset="0"/>
              </a:rPr>
              <a:t>: midterm </a:t>
            </a: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(</a:t>
            </a:r>
            <a:r>
              <a:rPr lang="en-US" altLang="zh-TW" b="1" u="sng" dirty="0" smtClean="0">
                <a:solidFill>
                  <a:srgbClr val="FFFF00"/>
                </a:solidFill>
                <a:latin typeface="Calibri" pitchFamily="34" charset="0"/>
              </a:rPr>
              <a:t>Nov. 14th</a:t>
            </a:r>
            <a:r>
              <a:rPr lang="en-US" altLang="zh-TW" dirty="0" smtClean="0">
                <a:solidFill>
                  <a:srgbClr val="FFFF00"/>
                </a:solidFill>
                <a:latin typeface="Calibri" pitchFamily="34" charset="0"/>
              </a:rPr>
              <a:t> - </a:t>
            </a: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35</a:t>
            </a:r>
            <a:r>
              <a:rPr lang="en-US" dirty="0">
                <a:solidFill>
                  <a:srgbClr val="FFFF00"/>
                </a:solidFill>
                <a:latin typeface="Calibri" pitchFamily="34" charset="0"/>
              </a:rPr>
              <a:t>%) and final </a:t>
            </a: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(</a:t>
            </a:r>
            <a:r>
              <a:rPr lang="en-US" b="1" u="sng" dirty="0" smtClean="0">
                <a:solidFill>
                  <a:srgbClr val="FFFF00"/>
                </a:solidFill>
                <a:latin typeface="Calibri" pitchFamily="34" charset="0"/>
              </a:rPr>
              <a:t>Jan. </a:t>
            </a:r>
            <a:r>
              <a:rPr lang="en-US" b="1" u="sng">
                <a:solidFill>
                  <a:srgbClr val="FFFF00"/>
                </a:solidFill>
                <a:latin typeface="Calibri" pitchFamily="34" charset="0"/>
              </a:rPr>
              <a:t>9</a:t>
            </a:r>
            <a:r>
              <a:rPr lang="en-US" b="1" u="sng" smtClean="0">
                <a:solidFill>
                  <a:srgbClr val="FFFF00"/>
                </a:solidFill>
                <a:latin typeface="Calibri" pitchFamily="34" charset="0"/>
              </a:rPr>
              <a:t>th</a:t>
            </a:r>
            <a:r>
              <a:rPr lang="en-US" smtClean="0">
                <a:solidFill>
                  <a:srgbClr val="FFFF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- 35%)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alibri" pitchFamily="34" charset="0"/>
              </a:rPr>
              <a:t>Extra Credits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b="1" u="sng" dirty="0" err="1" smtClean="0">
                <a:latin typeface="DFKai-SB" pitchFamily="65" charset="-120"/>
                <a:ea typeface="DFKai-SB" pitchFamily="65" charset="-120"/>
              </a:rPr>
              <a:t>助教</a:t>
            </a:r>
            <a:r>
              <a:rPr lang="en-US" b="1" dirty="0" smtClean="0">
                <a:latin typeface="DFKai-SB" pitchFamily="65" charset="-120"/>
                <a:ea typeface="DFKai-SB" pitchFamily="65" charset="-120"/>
              </a:rPr>
              <a:t>: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吳俊宏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(j1995317@gmail.com)</a:t>
            </a:r>
            <a:r>
              <a:rPr lang="zh-TW" altLang="en-US" dirty="0" smtClean="0"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zh-TW" altLang="en-US" dirty="0" smtClean="0">
                <a:latin typeface="DFKai-SB" panose="03000509000000000000" pitchFamily="65" charset="-120"/>
                <a:ea typeface="DFKai-SB" panose="03000509000000000000" pitchFamily="65" charset="-120"/>
              </a:rPr>
              <a:t>劉明威</a:t>
            </a:r>
            <a:r>
              <a:rPr lang="zh-TW" altLang="en-US" dirty="0" smtClean="0">
                <a:latin typeface="Calibri" panose="020F0502020204030204" pitchFamily="34" charset="0"/>
              </a:rPr>
              <a:t>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陳敬榮</a:t>
            </a:r>
            <a:r>
              <a:rPr lang="zh-TW" altLang="en-US" dirty="0" smtClean="0">
                <a:latin typeface="Calibri" panose="020F0502020204030204" pitchFamily="34" charset="0"/>
                <a:ea typeface="標楷體" panose="03000509000000000000" pitchFamily="65" charset="-120"/>
              </a:rPr>
              <a:t>、李鴻逸</a:t>
            </a:r>
            <a:endParaRPr lang="en-US" dirty="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61" y="1371600"/>
            <a:ext cx="7861639" cy="2779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zh-TW" altLang="en-US" b="1" u="sng" dirty="0" smtClean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課</a:t>
            </a:r>
            <a:r>
              <a:rPr lang="zh-TW" altLang="en-US" b="1" u="sng" dirty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程用書</a:t>
            </a:r>
            <a:r>
              <a:rPr lang="en-US" altLang="zh-TW" dirty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: </a:t>
            </a:r>
            <a:r>
              <a:rPr lang="zh-TW" altLang="en-US" dirty="0" smtClean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筆記 </a:t>
            </a:r>
            <a:endParaRPr lang="en-US" altLang="zh-TW" dirty="0" smtClean="0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  <a:p>
            <a:endParaRPr lang="en-US" altLang="zh-TW" dirty="0" smtClean="0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  <a:p>
            <a:pPr>
              <a:lnSpc>
                <a:spcPct val="114000"/>
              </a:lnSpc>
            </a:pPr>
            <a:r>
              <a:rPr lang="zh-TW" altLang="en-US" b="1" u="sng" dirty="0" smtClean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參</a:t>
            </a:r>
            <a:r>
              <a:rPr lang="zh-TW" altLang="en-US" b="1" u="sng" dirty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考書目</a:t>
            </a:r>
            <a:r>
              <a:rPr lang="en-US" altLang="zh-TW" dirty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: 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1. “Analytical Mechanics” by 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L. N. Hand 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and 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J. D. </a:t>
            </a:r>
            <a:r>
              <a:rPr lang="en-US" i="1" dirty="0" smtClean="0">
                <a:solidFill>
                  <a:srgbClr val="FFFFFF"/>
                </a:solidFill>
                <a:latin typeface="Calibri" pitchFamily="34" charset="0"/>
              </a:rPr>
              <a:t>Finch</a:t>
            </a:r>
            <a:endParaRPr lang="zh-TW" altLang="en-US" dirty="0">
              <a:solidFill>
                <a:srgbClr val="FFFFFF"/>
              </a:solidFill>
              <a:latin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2. “Mechanics” by 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L. D. Landau 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and 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M. </a:t>
            </a:r>
            <a:r>
              <a:rPr lang="en-US" i="1" dirty="0" err="1">
                <a:solidFill>
                  <a:srgbClr val="FFFFFF"/>
                </a:solidFill>
                <a:latin typeface="Calibri" pitchFamily="34" charset="0"/>
              </a:rPr>
              <a:t>Lifshitz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endParaRPr lang="en-US" i="1" dirty="0" smtClean="0">
              <a:solidFill>
                <a:srgbClr val="FFFFFF"/>
              </a:solidFill>
              <a:latin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i="1" dirty="0" smtClean="0">
                <a:solidFill>
                  <a:srgbClr val="FFFFFF"/>
                </a:solidFill>
                <a:latin typeface="Calibri" pitchFamily="34" charset="0"/>
              </a:rPr>
              <a:t>3. </a:t>
            </a:r>
            <a:r>
              <a:rPr lang="en-US" dirty="0" smtClean="0">
                <a:solidFill>
                  <a:srgbClr val="FFFFFF"/>
                </a:solidFill>
                <a:latin typeface="Calibri" pitchFamily="34" charset="0"/>
              </a:rPr>
              <a:t>“Classical Mechanics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” by </a:t>
            </a:r>
            <a:r>
              <a:rPr lang="en-US" i="1" dirty="0" smtClean="0">
                <a:solidFill>
                  <a:srgbClr val="FFFFFF"/>
                </a:solidFill>
                <a:latin typeface="Calibri" pitchFamily="34" charset="0"/>
              </a:rPr>
              <a:t>H. Goldstein </a:t>
            </a:r>
            <a:endParaRPr lang="en-US" dirty="0">
              <a:solidFill>
                <a:srgbClr val="FFFFFF"/>
              </a:solidFill>
              <a:latin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</a:rPr>
              <a:t>4. 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“Classical Dynamics of Particles and Systems” by 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S. T. Thornton 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</a:rPr>
              <a:t>and </a:t>
            </a:r>
            <a:r>
              <a:rPr lang="en-US" i="1" dirty="0">
                <a:solidFill>
                  <a:srgbClr val="FFFFFF"/>
                </a:solidFill>
                <a:latin typeface="Calibri" pitchFamily="34" charset="0"/>
              </a:rPr>
              <a:t>J. B. Marion </a:t>
            </a: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0009" y="1896070"/>
            <a:ext cx="3001143" cy="9233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上課內容、作業</a:t>
            </a:r>
            <a:r>
              <a:rPr lang="zh-TW" altLang="en-US" dirty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可</a:t>
            </a:r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在</a:t>
            </a:r>
            <a:r>
              <a:rPr lang="en-US" altLang="zh-TW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 </a:t>
            </a:r>
          </a:p>
          <a:p>
            <a:pPr algn="ctr"/>
            <a:r>
              <a:rPr lang="en-US" altLang="zh-TW" dirty="0" smtClean="0">
                <a:solidFill>
                  <a:srgbClr val="FFFF00"/>
                </a:solidFill>
                <a:latin typeface="Calibri" panose="020F0502020204030204" pitchFamily="34" charset="0"/>
                <a:ea typeface="DFKai-SB" pitchFamily="65" charset="-120"/>
              </a:rPr>
              <a:t>MOODLE</a:t>
            </a:r>
            <a:r>
              <a:rPr lang="en-US" altLang="zh-TW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 </a:t>
            </a:r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數位學習平台下載</a:t>
            </a:r>
            <a:endParaRPr lang="en-US" altLang="zh-TW" dirty="0" smtClean="0">
              <a:solidFill>
                <a:srgbClr val="FFFF00"/>
              </a:solidFill>
              <a:latin typeface="DFKai-SB" pitchFamily="65" charset="-120"/>
              <a:ea typeface="DFKai-SB" pitchFamily="65" charset="-120"/>
            </a:endParaRPr>
          </a:p>
          <a:p>
            <a:pPr algn="ctr"/>
            <a:r>
              <a:rPr lang="en-US" altLang="zh-TW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http://moodle.nthu.edu.tw</a:t>
            </a:r>
            <a:endParaRPr lang="en-US" dirty="0">
              <a:solidFill>
                <a:srgbClr val="FFFF00"/>
              </a:solidFill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696" y="1676400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u="sng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演習課</a:t>
            </a:r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 </a:t>
            </a:r>
            <a:r>
              <a:rPr lang="en-US" altLang="zh-TW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助教時間</a:t>
            </a:r>
            <a:r>
              <a:rPr lang="en-US" altLang="zh-TW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)</a:t>
            </a:r>
          </a:p>
          <a:p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每</a:t>
            </a:r>
            <a:r>
              <a:rPr lang="zh-TW" altLang="en-US" dirty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週</a:t>
            </a:r>
            <a:r>
              <a:rPr lang="zh-TW" altLang="en-US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二晚上</a:t>
            </a:r>
            <a:r>
              <a:rPr lang="en-US" altLang="zh-TW" dirty="0" smtClean="0">
                <a:solidFill>
                  <a:srgbClr val="FFFF00"/>
                </a:solidFill>
                <a:latin typeface="DFKai-SB" pitchFamily="65" charset="-120"/>
                <a:ea typeface="DFKai-SB" pitchFamily="65" charset="-120"/>
              </a:rPr>
              <a:t> </a:t>
            </a:r>
            <a:r>
              <a:rPr lang="en-US" altLang="zh-TW" dirty="0" smtClean="0">
                <a:solidFill>
                  <a:srgbClr val="FFFF00"/>
                </a:solidFill>
                <a:latin typeface="Calibri" panose="020F0502020204030204" pitchFamily="34" charset="0"/>
                <a:ea typeface="DFKai-SB" pitchFamily="65" charset="-120"/>
              </a:rPr>
              <a:t>7:00-8:30 </a:t>
            </a:r>
            <a:r>
              <a:rPr lang="en-US" altLang="zh-TW" smtClean="0">
                <a:solidFill>
                  <a:srgbClr val="FFFF00"/>
                </a:solidFill>
                <a:latin typeface="Calibri" panose="020F0502020204030204" pitchFamily="34" charset="0"/>
                <a:ea typeface="DFKai-SB" pitchFamily="65" charset="-120"/>
              </a:rPr>
              <a:t>(R504)</a:t>
            </a:r>
            <a:endParaRPr lang="en-US" altLang="zh-TW" dirty="0" smtClean="0">
              <a:solidFill>
                <a:srgbClr val="FFFF00"/>
              </a:solidFill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1200" y="2590800"/>
            <a:ext cx="3092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solidFill>
                  <a:srgbClr val="92D050"/>
                </a:solidFill>
                <a:latin typeface="Calibri" panose="020F0502020204030204" pitchFamily="34" charset="0"/>
                <a:ea typeface="DFKai-SB" pitchFamily="65" charset="-120"/>
              </a:rPr>
              <a:t>Office Hour</a:t>
            </a:r>
            <a:r>
              <a:rPr lang="en-US" altLang="zh-TW" dirty="0" smtClean="0">
                <a:solidFill>
                  <a:srgbClr val="92D050"/>
                </a:solidFill>
                <a:latin typeface="Calibri" panose="020F0502020204030204" pitchFamily="34" charset="0"/>
                <a:ea typeface="DFKai-SB" pitchFamily="65" charset="-120"/>
              </a:rPr>
              <a:t>: </a:t>
            </a:r>
          </a:p>
          <a:p>
            <a:r>
              <a:rPr lang="en-US" altLang="zh-TW" dirty="0" smtClean="0">
                <a:solidFill>
                  <a:srgbClr val="92D050"/>
                </a:solidFill>
                <a:latin typeface="Calibri" panose="020F0502020204030204" pitchFamily="34" charset="0"/>
                <a:ea typeface="DFKai-SB" pitchFamily="65" charset="-120"/>
              </a:rPr>
              <a:t>3:30PM - 5PM every </a:t>
            </a:r>
          </a:p>
          <a:p>
            <a:r>
              <a:rPr lang="en-US" altLang="zh-TW" dirty="0" smtClean="0">
                <a:solidFill>
                  <a:srgbClr val="92D050"/>
                </a:solidFill>
                <a:latin typeface="Calibri" panose="020F0502020204030204" pitchFamily="34" charset="0"/>
                <a:ea typeface="DFKai-SB" pitchFamily="65" charset="-120"/>
              </a:rPr>
              <a:t>Wednesday in my office (R610)</a:t>
            </a:r>
          </a:p>
        </p:txBody>
      </p:sp>
    </p:spTree>
    <p:extLst>
      <p:ext uri="{BB962C8B-B14F-4D97-AF65-F5344CB8AC3E}">
        <p14:creationId xmlns:p14="http://schemas.microsoft.com/office/powerpoint/2010/main" val="355927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Levi-</a:t>
            </a:r>
            <a:r>
              <a:rPr lang="en-US" sz="2400" dirty="0" err="1" smtClean="0">
                <a:latin typeface="Calibri" panose="020F0502020204030204" pitchFamily="34" charset="0"/>
                <a:ea typeface="squeaky chalk sound" pitchFamily="2" charset="-120"/>
              </a:rPr>
              <a:t>Civita</a:t>
            </a:r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 Symbol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13" name="文字方塊 4 2"/>
          <p:cNvSpPr txBox="1"/>
          <p:nvPr/>
        </p:nvSpPr>
        <p:spPr>
          <a:xfrm>
            <a:off x="6477000" y="228600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Calibri" pitchFamily="34" charset="0"/>
              </a:rPr>
              <a:t>Kronecker</a:t>
            </a:r>
            <a:r>
              <a:rPr lang="en-US" altLang="zh-TW" dirty="0" smtClean="0">
                <a:latin typeface="Calibri" pitchFamily="34" charset="0"/>
              </a:rPr>
              <a:t> delta function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15" name="文字方塊 4 3"/>
          <p:cNvSpPr txBox="1"/>
          <p:nvPr/>
        </p:nvSpPr>
        <p:spPr>
          <a:xfrm>
            <a:off x="1133828" y="2667000"/>
            <a:ext cx="694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Useful relation between 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 symbol and </a:t>
            </a:r>
            <a:r>
              <a:rPr lang="en-US" altLang="zh-TW" dirty="0" err="1" smtClean="0">
                <a:latin typeface="Calibri" pitchFamily="34" charset="0"/>
              </a:rPr>
              <a:t>Kronecker</a:t>
            </a:r>
            <a:r>
              <a:rPr lang="en-US" altLang="zh-TW" dirty="0" smtClean="0">
                <a:latin typeface="Calibri" pitchFamily="34" charset="0"/>
              </a:rPr>
              <a:t> delta function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22" name="文字方塊 4 4"/>
          <p:cNvSpPr txBox="1"/>
          <p:nvPr/>
        </p:nvSpPr>
        <p:spPr>
          <a:xfrm>
            <a:off x="1731183" y="3628072"/>
            <a:ext cx="5812617" cy="1653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dirty="0" smtClean="0">
                <a:latin typeface="Calibri" pitchFamily="34" charset="0"/>
              </a:rPr>
              <a:t>Quick Argument: </a:t>
            </a:r>
          </a:p>
          <a:p>
            <a:pPr>
              <a:lnSpc>
                <a:spcPct val="114000"/>
              </a:lnSpc>
            </a:pPr>
            <a:r>
              <a:rPr lang="en-US" altLang="zh-TW" dirty="0" smtClean="0">
                <a:latin typeface="Calibri" pitchFamily="34" charset="0"/>
              </a:rPr>
              <a:t>The product is non-zero only in the following two situations,</a:t>
            </a:r>
          </a:p>
          <a:p>
            <a:pPr marL="342900" indent="-342900">
              <a:lnSpc>
                <a:spcPct val="114000"/>
              </a:lnSpc>
              <a:buAutoNum type="arabicParenBoth"/>
            </a:pPr>
            <a:r>
              <a:rPr lang="en-US" altLang="zh-TW" dirty="0" smtClean="0">
                <a:latin typeface="Calibri" pitchFamily="34" charset="0"/>
              </a:rPr>
              <a:t>When </a:t>
            </a:r>
            <a:r>
              <a:rPr lang="en-US" altLang="zh-TW" i="1" dirty="0" smtClean="0">
                <a:latin typeface="Calibri" pitchFamily="34" charset="0"/>
              </a:rPr>
              <a:t>j = m</a:t>
            </a:r>
            <a:r>
              <a:rPr lang="en-US" altLang="zh-TW" dirty="0" smtClean="0">
                <a:latin typeface="Calibri" pitchFamily="34" charset="0"/>
              </a:rPr>
              <a:t> and </a:t>
            </a:r>
            <a:r>
              <a:rPr lang="en-US" altLang="zh-TW" i="1" dirty="0" smtClean="0">
                <a:latin typeface="Calibri" pitchFamily="34" charset="0"/>
              </a:rPr>
              <a:t>k = n</a:t>
            </a:r>
            <a:r>
              <a:rPr lang="en-US" altLang="zh-TW" dirty="0" smtClean="0">
                <a:latin typeface="Calibri" pitchFamily="34" charset="0"/>
              </a:rPr>
              <a:t>, then sign(</a:t>
            </a:r>
            <a:r>
              <a:rPr lang="en-US" altLang="zh-TW" i="1" dirty="0" err="1" smtClean="0">
                <a:latin typeface="Symbol" pitchFamily="18" charset="2"/>
              </a:rPr>
              <a:t>e</a:t>
            </a:r>
            <a:r>
              <a:rPr lang="en-US" altLang="zh-TW" i="1" baseline="-25000" dirty="0" err="1" smtClean="0">
                <a:latin typeface="Calibri" pitchFamily="34" charset="0"/>
              </a:rPr>
              <a:t>ijk</a:t>
            </a:r>
            <a:r>
              <a:rPr lang="en-US" altLang="zh-TW" dirty="0" smtClean="0">
                <a:latin typeface="Calibri" pitchFamily="34" charset="0"/>
              </a:rPr>
              <a:t>) </a:t>
            </a:r>
            <a:r>
              <a:rPr lang="en-US" altLang="zh-TW" dirty="0">
                <a:latin typeface="Calibri" pitchFamily="34" charset="0"/>
              </a:rPr>
              <a:t>= </a:t>
            </a:r>
            <a:r>
              <a:rPr lang="en-US" altLang="zh-TW" dirty="0" smtClean="0">
                <a:latin typeface="Calibri" pitchFamily="34" charset="0"/>
              </a:rPr>
              <a:t>sign(</a:t>
            </a:r>
            <a:r>
              <a:rPr lang="en-US" altLang="zh-TW" i="1" dirty="0" err="1" smtClean="0">
                <a:latin typeface="Symbol" pitchFamily="18" charset="2"/>
              </a:rPr>
              <a:t>e</a:t>
            </a:r>
            <a:r>
              <a:rPr lang="en-US" altLang="zh-TW" i="1" baseline="-25000" dirty="0" err="1" smtClean="0">
                <a:latin typeface="Calibri" pitchFamily="34" charset="0"/>
              </a:rPr>
              <a:t>imn</a:t>
            </a:r>
            <a:r>
              <a:rPr lang="en-US" altLang="zh-TW" dirty="0" smtClean="0">
                <a:latin typeface="Calibri" pitchFamily="34" charset="0"/>
              </a:rPr>
              <a:t>)</a:t>
            </a:r>
          </a:p>
          <a:p>
            <a:pPr marL="342900" indent="-342900">
              <a:lnSpc>
                <a:spcPct val="114000"/>
              </a:lnSpc>
              <a:buFontTx/>
              <a:buAutoNum type="arabicParenBoth"/>
            </a:pPr>
            <a:r>
              <a:rPr lang="en-US" altLang="zh-TW" dirty="0" smtClean="0">
                <a:latin typeface="Calibri" pitchFamily="34" charset="0"/>
              </a:rPr>
              <a:t>When </a:t>
            </a:r>
            <a:r>
              <a:rPr lang="en-US" altLang="zh-TW" i="1" dirty="0" smtClean="0">
                <a:latin typeface="Calibri" pitchFamily="34" charset="0"/>
              </a:rPr>
              <a:t>j = n</a:t>
            </a:r>
            <a:r>
              <a:rPr lang="en-US" altLang="zh-TW" dirty="0" smtClean="0">
                <a:latin typeface="Calibri" pitchFamily="34" charset="0"/>
              </a:rPr>
              <a:t> and </a:t>
            </a:r>
            <a:r>
              <a:rPr lang="en-US" altLang="zh-TW" i="1" dirty="0" smtClean="0">
                <a:latin typeface="Calibri" pitchFamily="34" charset="0"/>
              </a:rPr>
              <a:t>k = m</a:t>
            </a:r>
            <a:r>
              <a:rPr lang="en-US" altLang="zh-TW" dirty="0">
                <a:latin typeface="Calibri" pitchFamily="34" charset="0"/>
              </a:rPr>
              <a:t>, then sign(</a:t>
            </a:r>
            <a:r>
              <a:rPr lang="en-US" altLang="zh-TW" i="1" dirty="0" err="1">
                <a:latin typeface="Symbol" pitchFamily="18" charset="2"/>
              </a:rPr>
              <a:t>e</a:t>
            </a:r>
            <a:r>
              <a:rPr lang="en-US" altLang="zh-TW" i="1" baseline="-25000" dirty="0" err="1">
                <a:latin typeface="Calibri" pitchFamily="34" charset="0"/>
              </a:rPr>
              <a:t>ijk</a:t>
            </a:r>
            <a:r>
              <a:rPr lang="en-US" altLang="zh-TW" dirty="0">
                <a:latin typeface="Calibri" pitchFamily="34" charset="0"/>
              </a:rPr>
              <a:t>) = </a:t>
            </a:r>
            <a:r>
              <a:rPr lang="en-US" altLang="zh-TW" dirty="0" smtClean="0">
                <a:latin typeface="Calibri" pitchFamily="34" charset="0"/>
              </a:rPr>
              <a:t>- sign(</a:t>
            </a:r>
            <a:r>
              <a:rPr lang="en-US" altLang="zh-TW" i="1" dirty="0" err="1" smtClean="0">
                <a:latin typeface="Symbol" pitchFamily="18" charset="2"/>
              </a:rPr>
              <a:t>e</a:t>
            </a:r>
            <a:r>
              <a:rPr lang="en-US" altLang="zh-TW" i="1" baseline="-25000" dirty="0" err="1" smtClean="0">
                <a:latin typeface="Calibri" pitchFamily="34" charset="0"/>
              </a:rPr>
              <a:t>imn</a:t>
            </a:r>
            <a:r>
              <a:rPr lang="en-US" altLang="zh-TW" dirty="0">
                <a:latin typeface="Calibri" pitchFamily="34" charset="0"/>
              </a:rPr>
              <a:t>)</a:t>
            </a:r>
          </a:p>
          <a:p>
            <a:pPr>
              <a:lnSpc>
                <a:spcPct val="114000"/>
              </a:lnSpc>
            </a:pPr>
            <a:endParaRPr lang="zh-TW" altLang="en-US" dirty="0">
              <a:latin typeface="Calibri" pitchFamily="34" charset="0"/>
            </a:endParaRPr>
          </a:p>
        </p:txBody>
      </p:sp>
      <p:sp>
        <p:nvSpPr>
          <p:cNvPr id="26" name="文字方塊 4 5"/>
          <p:cNvSpPr txBox="1"/>
          <p:nvPr/>
        </p:nvSpPr>
        <p:spPr>
          <a:xfrm>
            <a:off x="1900435" y="5376446"/>
            <a:ext cx="31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Furthermore, we can show that 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27" name="文字方塊 4 6"/>
          <p:cNvSpPr txBox="1"/>
          <p:nvPr/>
        </p:nvSpPr>
        <p:spPr>
          <a:xfrm>
            <a:off x="3596709" y="59436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And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18" name="文字方塊 4 1"/>
          <p:cNvSpPr txBox="1"/>
          <p:nvPr/>
        </p:nvSpPr>
        <p:spPr>
          <a:xfrm>
            <a:off x="580832" y="1371600"/>
            <a:ext cx="54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In three dimensions, the 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 symbol is defined as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96" y="1752600"/>
            <a:ext cx="6038404" cy="82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15955"/>
            <a:ext cx="1925488" cy="54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2" y="3095893"/>
            <a:ext cx="2751086" cy="2290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5028771"/>
            <a:ext cx="2751086" cy="229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59" y="5446597"/>
            <a:ext cx="1579886" cy="229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027107"/>
            <a:ext cx="1136914" cy="2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More on Vector Differential Identities</a:t>
            </a:r>
            <a:endParaRPr lang="en-US" sz="2400" dirty="0">
              <a:latin typeface="Calibri" panose="020F0502020204030204" pitchFamily="34" charset="0"/>
              <a:ea typeface="squeaky chalk sound" pitchFamily="2" charset="-120"/>
            </a:endParaRPr>
          </a:p>
        </p:txBody>
      </p:sp>
      <p:sp>
        <p:nvSpPr>
          <p:cNvPr id="12" name="文字方塊 4 1"/>
          <p:cNvSpPr txBox="1"/>
          <p:nvPr/>
        </p:nvSpPr>
        <p:spPr>
          <a:xfrm>
            <a:off x="1066800" y="1307068"/>
            <a:ext cx="702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Get familiar with Levi-</a:t>
            </a:r>
            <a:r>
              <a:rPr lang="en-US" altLang="zh-TW" dirty="0" err="1" smtClean="0">
                <a:latin typeface="Calibri" pitchFamily="34" charset="0"/>
              </a:rPr>
              <a:t>Civita</a:t>
            </a:r>
            <a:r>
              <a:rPr lang="en-US" altLang="zh-TW" dirty="0" smtClean="0">
                <a:latin typeface="Calibri" pitchFamily="34" charset="0"/>
              </a:rPr>
              <a:t> Symbol and Einstein Summation Convention,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15" name="文字方塊 4 2"/>
          <p:cNvSpPr txBox="1"/>
          <p:nvPr/>
        </p:nvSpPr>
        <p:spPr>
          <a:xfrm>
            <a:off x="914400" y="3505200"/>
            <a:ext cx="401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Now let’s work out the following identity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91" y="1676400"/>
            <a:ext cx="2103772" cy="422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58" y="2209800"/>
            <a:ext cx="4182857" cy="510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06" y="2865343"/>
            <a:ext cx="3135085" cy="5636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15" y="2930400"/>
            <a:ext cx="1743085" cy="42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57" y="3561613"/>
            <a:ext cx="3237943" cy="277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4" y="3886200"/>
            <a:ext cx="3760456" cy="422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82" y="4469743"/>
            <a:ext cx="2081828" cy="2372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95" y="4926943"/>
            <a:ext cx="3011655" cy="2372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95" y="5384143"/>
            <a:ext cx="2268341" cy="2372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82" y="5841343"/>
            <a:ext cx="2268341" cy="2372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95" y="6231001"/>
            <a:ext cx="1878857" cy="2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0" y="4059831"/>
            <a:ext cx="3085714" cy="625371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 1"/>
          <p:cNvSpPr txBox="1"/>
          <p:nvPr/>
        </p:nvSpPr>
        <p:spPr>
          <a:xfrm>
            <a:off x="304800" y="1371600"/>
            <a:ext cx="6752682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Conservation Theorem for the Linear Momentum of a system of  particles:</a:t>
            </a:r>
          </a:p>
          <a:p>
            <a:pPr>
              <a:lnSpc>
                <a:spcPct val="114000"/>
              </a:lnSpc>
            </a:pPr>
            <a:r>
              <a:rPr lang="en-US" altLang="zh-TW" sz="1600" dirty="0">
                <a:latin typeface="Calibri" pitchFamily="34" charset="0"/>
              </a:rPr>
              <a:t>I</a:t>
            </a:r>
            <a:r>
              <a:rPr lang="en-US" altLang="zh-TW" sz="1600" dirty="0" smtClean="0">
                <a:latin typeface="Calibri" pitchFamily="34" charset="0"/>
              </a:rPr>
              <a:t>f the total external force is zero, then the total linear momentum is conserved.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7" name="文字方塊 9 2"/>
          <p:cNvSpPr txBox="1"/>
          <p:nvPr/>
        </p:nvSpPr>
        <p:spPr>
          <a:xfrm>
            <a:off x="940359" y="2480846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For each particle,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74" y="2057400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Proof: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2" name="文字方塊 9 3"/>
          <p:cNvSpPr txBox="1"/>
          <p:nvPr/>
        </p:nvSpPr>
        <p:spPr>
          <a:xfrm>
            <a:off x="609600" y="3581400"/>
            <a:ext cx="2376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Summing over all particles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57185" y="3814229"/>
            <a:ext cx="1099135" cy="833971"/>
            <a:chOff x="2087944" y="3814229"/>
            <a:chExt cx="1099135" cy="833971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087944" y="4183561"/>
              <a:ext cx="1099135" cy="4646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9 5"/>
            <p:cNvSpPr txBox="1"/>
            <p:nvPr/>
          </p:nvSpPr>
          <p:spPr>
            <a:xfrm>
              <a:off x="2717079" y="3814229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Calibri" pitchFamily="34" charset="0"/>
                </a:rPr>
                <a:t>= 0</a:t>
              </a:r>
              <a:endParaRPr lang="zh-TW" altLang="en-US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22" name="文字方塊 9 6"/>
          <p:cNvSpPr txBox="1"/>
          <p:nvPr/>
        </p:nvSpPr>
        <p:spPr>
          <a:xfrm>
            <a:off x="2666453" y="5224046"/>
            <a:ext cx="1617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Where we define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4" name="文字方塊 9 7"/>
          <p:cNvSpPr txBox="1"/>
          <p:nvPr/>
        </p:nvSpPr>
        <p:spPr>
          <a:xfrm>
            <a:off x="4266653" y="6214646"/>
            <a:ext cx="2260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(Total linear momentum)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5" name="文字方塊 9 8"/>
          <p:cNvSpPr txBox="1"/>
          <p:nvPr/>
        </p:nvSpPr>
        <p:spPr>
          <a:xfrm>
            <a:off x="4267200" y="5605046"/>
            <a:ext cx="191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(Total external force)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6" name="文字方塊 9 9"/>
          <p:cNvSpPr txBox="1"/>
          <p:nvPr/>
        </p:nvSpPr>
        <p:spPr>
          <a:xfrm>
            <a:off x="304800" y="590984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9" name="文字方塊 9 10"/>
          <p:cNvSpPr txBox="1"/>
          <p:nvPr/>
        </p:nvSpPr>
        <p:spPr>
          <a:xfrm>
            <a:off x="872630" y="6324600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is conserved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03734" y="2234625"/>
            <a:ext cx="3802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It is useful to introduce “center of mass” to </a:t>
            </a:r>
          </a:p>
          <a:p>
            <a:r>
              <a:rPr lang="en-US" sz="1600" dirty="0" smtClean="0">
                <a:latin typeface="Calibri" pitchFamily="34" charset="0"/>
              </a:rPr>
              <a:t>represent a system of particles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38682" y="2768025"/>
            <a:ext cx="1929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(A weighted average </a:t>
            </a:r>
          </a:p>
          <a:p>
            <a:r>
              <a:rPr lang="en-US" sz="1600" dirty="0" smtClean="0">
                <a:latin typeface="Calibri" pitchFamily="34" charset="0"/>
              </a:rPr>
              <a:t>of position vectors)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10741" y="5358825"/>
            <a:ext cx="2126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Equation of motion for </a:t>
            </a:r>
          </a:p>
          <a:p>
            <a:r>
              <a:rPr lang="en-US" sz="1600" dirty="0" smtClean="0">
                <a:latin typeface="Calibri" pitchFamily="34" charset="0"/>
              </a:rPr>
              <a:t>the center of mass</a:t>
            </a:r>
            <a:endParaRPr lang="en-US" sz="1600" dirty="0"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161092"/>
            <a:ext cx="2406432" cy="2124908"/>
            <a:chOff x="914400" y="3700046"/>
            <a:chExt cx="2406432" cy="2124908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9 11"/>
            <p:cNvSpPr txBox="1"/>
            <p:nvPr/>
          </p:nvSpPr>
          <p:spPr>
            <a:xfrm>
              <a:off x="3048000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45" name="文字方塊 9 12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7010400" y="694492"/>
            <a:ext cx="533400" cy="138326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863" y="763060"/>
            <a:ext cx="171450" cy="27432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7528560" y="67925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8126843" y="85450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427720" y="113806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879080" y="82899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315200" y="166985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924800" y="144125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585446" y="130107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8088366" y="138014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453070" y="147459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7010400" y="1229506"/>
            <a:ext cx="929640" cy="87034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Multiply 58"/>
          <p:cNvSpPr/>
          <p:nvPr/>
        </p:nvSpPr>
        <p:spPr>
          <a:xfrm>
            <a:off x="7818120" y="1151692"/>
            <a:ext cx="182880" cy="182880"/>
          </a:xfrm>
          <a:prstGeom prst="mathMultiply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924800" y="999292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alibri" pitchFamily="34" charset="0"/>
              </a:rPr>
              <a:t>CM</a:t>
            </a:r>
            <a:endParaRPr lang="en-US" sz="1400" dirty="0">
              <a:solidFill>
                <a:srgbClr val="92D050"/>
              </a:solidFill>
              <a:latin typeface="Calibri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63172"/>
            <a:ext cx="188259" cy="2743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337666" y="378023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00B0F0"/>
                </a:solidFill>
                <a:latin typeface="Calibri" pitchFamily="34" charset="0"/>
              </a:rPr>
              <a:t>m</a:t>
            </a:r>
            <a:r>
              <a:rPr lang="en-US" sz="1400" i="1" baseline="-25000" dirty="0" smtClean="0">
                <a:solidFill>
                  <a:srgbClr val="00B0F0"/>
                </a:solidFill>
                <a:latin typeface="Calibri" pitchFamily="34" charset="0"/>
              </a:rPr>
              <a:t>i</a:t>
            </a:r>
            <a:endParaRPr lang="en-US" sz="1400" i="1" baseline="-25000" dirty="0">
              <a:solidFill>
                <a:srgbClr val="00B0F0"/>
              </a:solidFill>
              <a:latin typeface="Calibri" pitchFamily="34" charset="0"/>
            </a:endParaRPr>
          </a:p>
        </p:txBody>
      </p:sp>
      <p:cxnSp>
        <p:nvCxnSpPr>
          <p:cNvPr id="6" name="Elbow Connector 5"/>
          <p:cNvCxnSpPr/>
          <p:nvPr/>
        </p:nvCxnSpPr>
        <p:spPr>
          <a:xfrm rot="10800000" flipH="1" flipV="1">
            <a:off x="736040" y="4328160"/>
            <a:ext cx="254559" cy="1143000"/>
          </a:xfrm>
          <a:prstGeom prst="bentConnector3">
            <a:avLst>
              <a:gd name="adj1" fmla="val -89802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48400" y="2819401"/>
            <a:ext cx="811040" cy="3124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928246" y="3810000"/>
            <a:ext cx="853554" cy="609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77000" y="3184564"/>
            <a:ext cx="326000" cy="244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572000" y="2971800"/>
            <a:ext cx="208320" cy="2743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467600" y="3834824"/>
            <a:ext cx="457200" cy="356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47" y="2916737"/>
            <a:ext cx="843429" cy="475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86" y="3018275"/>
            <a:ext cx="1559314" cy="52937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412441" y="4766846"/>
            <a:ext cx="2615559" cy="338554"/>
            <a:chOff x="2412441" y="4766846"/>
            <a:chExt cx="2615559" cy="338554"/>
          </a:xfrm>
        </p:grpSpPr>
        <p:sp>
          <p:nvSpPr>
            <p:cNvPr id="13" name="文字方塊 9 4"/>
            <p:cNvSpPr txBox="1"/>
            <p:nvPr/>
          </p:nvSpPr>
          <p:spPr>
            <a:xfrm>
              <a:off x="2412441" y="4766846"/>
              <a:ext cx="15753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Newton’s 3</a:t>
              </a:r>
              <a:r>
                <a:rPr lang="en-US" altLang="zh-TW" sz="1600" baseline="30000" dirty="0" smtClean="0">
                  <a:latin typeface="Calibri" pitchFamily="34" charset="0"/>
                </a:rPr>
                <a:t>rd</a:t>
              </a:r>
              <a:r>
                <a:rPr lang="en-US" altLang="zh-TW" sz="1600" dirty="0" smtClean="0">
                  <a:latin typeface="Calibri" pitchFamily="34" charset="0"/>
                </a:rPr>
                <a:t> law</a:t>
              </a:r>
              <a:endParaRPr lang="zh-TW" altLang="en-US" sz="1600" dirty="0">
                <a:latin typeface="Calibri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4810551"/>
              <a:ext cx="1065600" cy="288000"/>
            </a:xfrm>
            <a:prstGeom prst="rect">
              <a:avLst/>
            </a:prstGeom>
          </p:spPr>
        </p:pic>
      </p:grpSp>
      <p:pic>
        <p:nvPicPr>
          <p:cNvPr id="69" name="Picture 6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66" y="5154687"/>
            <a:ext cx="1006629" cy="53348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8" y="5621914"/>
            <a:ext cx="1444114" cy="49097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80" y="6172200"/>
            <a:ext cx="1010743" cy="4909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1" y="5943600"/>
            <a:ext cx="802286" cy="22628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5" y="6376996"/>
            <a:ext cx="167314" cy="220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81187"/>
            <a:ext cx="2472686" cy="55542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193" y="3781420"/>
            <a:ext cx="2428800" cy="58148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29" y="3783715"/>
            <a:ext cx="1172571" cy="4704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43" y="3720629"/>
            <a:ext cx="794057" cy="53348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87" y="4725028"/>
            <a:ext cx="1297371" cy="53348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57" y="4873576"/>
            <a:ext cx="607543" cy="2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7" grpId="0"/>
      <p:bldP spid="15" grpId="0"/>
      <p:bldP spid="12" grpId="0"/>
      <p:bldP spid="22" grpId="0"/>
      <p:bldP spid="24" grpId="0"/>
      <p:bldP spid="25" grpId="0"/>
      <p:bldP spid="26" grpId="0"/>
      <p:bldP spid="29" grpId="0"/>
      <p:bldP spid="31" grpId="0"/>
      <p:bldP spid="32" grpId="0"/>
      <p:bldP spid="4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/>
      <p:bldP spid="62" grpId="0"/>
      <p:bldP spid="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 1"/>
          <p:cNvSpPr txBox="1"/>
          <p:nvPr/>
        </p:nvSpPr>
        <p:spPr>
          <a:xfrm>
            <a:off x="381000" y="1371600"/>
            <a:ext cx="7042121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Conservation Theorem for Total Angular Momentum of a system of  particles:</a:t>
            </a:r>
          </a:p>
          <a:p>
            <a:pPr>
              <a:lnSpc>
                <a:spcPct val="114000"/>
              </a:lnSpc>
            </a:pPr>
            <a:r>
              <a:rPr lang="en-US" altLang="zh-TW" sz="1600" dirty="0">
                <a:latin typeface="Calibri" pitchFamily="34" charset="0"/>
              </a:rPr>
              <a:t>I</a:t>
            </a:r>
            <a:r>
              <a:rPr lang="en-US" altLang="zh-TW" sz="1600" dirty="0" smtClean="0">
                <a:latin typeface="Calibri" pitchFamily="34" charset="0"/>
              </a:rPr>
              <a:t>f the total external torque is zero, then the total angular momentum is conserved.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7" name="文字方塊 9 2"/>
          <p:cNvSpPr txBox="1"/>
          <p:nvPr/>
        </p:nvSpPr>
        <p:spPr>
          <a:xfrm>
            <a:off x="940359" y="2480846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For each particle,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74" y="2057400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Proof: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2" name="文字方塊 9 3"/>
          <p:cNvSpPr txBox="1"/>
          <p:nvPr/>
        </p:nvSpPr>
        <p:spPr>
          <a:xfrm>
            <a:off x="894446" y="4419600"/>
            <a:ext cx="2376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Summing over all particles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8" name="文字方塊 9 4"/>
          <p:cNvSpPr txBox="1"/>
          <p:nvPr/>
        </p:nvSpPr>
        <p:spPr>
          <a:xfrm>
            <a:off x="228600" y="3352800"/>
            <a:ext cx="4228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Then the cross product with its position vector is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1" name="文字方塊 9 5"/>
          <p:cNvSpPr txBox="1"/>
          <p:nvPr/>
        </p:nvSpPr>
        <p:spPr>
          <a:xfrm>
            <a:off x="762000" y="5452646"/>
            <a:ext cx="2861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Left hand side of the equation is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0" name="文字方塊 9 6"/>
          <p:cNvSpPr txBox="1"/>
          <p:nvPr/>
        </p:nvSpPr>
        <p:spPr>
          <a:xfrm>
            <a:off x="5447669" y="3606225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 total angular momentum is the sum </a:t>
            </a:r>
          </a:p>
          <a:p>
            <a:r>
              <a:rPr lang="en-US" altLang="zh-TW" sz="1600" dirty="0" smtClean="0">
                <a:latin typeface="Calibri" pitchFamily="34" charset="0"/>
              </a:rPr>
              <a:t>over individual angular momentum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" y="4861089"/>
            <a:ext cx="1066800" cy="5915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9" idx="1"/>
            <a:endCxn id="32" idx="1"/>
          </p:cNvCxnSpPr>
          <p:nvPr/>
        </p:nvCxnSpPr>
        <p:spPr>
          <a:xfrm rot="10800000" flipV="1">
            <a:off x="413402" y="5156868"/>
            <a:ext cx="196198" cy="932404"/>
          </a:xfrm>
          <a:prstGeom prst="bentConnector3">
            <a:avLst>
              <a:gd name="adj1" fmla="val 216515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75512"/>
            <a:ext cx="1833598" cy="52937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3697613"/>
            <a:ext cx="3081599" cy="6390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6" y="4820418"/>
            <a:ext cx="3808453" cy="6390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" y="5795786"/>
            <a:ext cx="2465826" cy="58697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71" y="5791200"/>
            <a:ext cx="3550629" cy="58697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5286004" y="5867400"/>
            <a:ext cx="1230764" cy="3764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796686"/>
            <a:ext cx="1651200" cy="5814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54643"/>
            <a:ext cx="1445486" cy="49097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28" y="5738113"/>
            <a:ext cx="530743" cy="53348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784897"/>
            <a:ext cx="530743" cy="5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7" grpId="0"/>
      <p:bldP spid="15" grpId="0"/>
      <p:bldP spid="12" grpId="0"/>
      <p:bldP spid="8" grpId="0"/>
      <p:bldP spid="11" grpId="0"/>
      <p:bldP spid="20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97" y="5821680"/>
            <a:ext cx="1807541" cy="644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1" y="3204429"/>
            <a:ext cx="3206396" cy="529371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 1"/>
          <p:cNvSpPr txBox="1"/>
          <p:nvPr/>
        </p:nvSpPr>
        <p:spPr>
          <a:xfrm>
            <a:off x="381000" y="1371600"/>
            <a:ext cx="7042121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b="1" u="sng" dirty="0" smtClean="0">
                <a:latin typeface="Calibri" pitchFamily="34" charset="0"/>
              </a:rPr>
              <a:t>Conservation Theorem for Total Angular Momentum of a system of  particles:</a:t>
            </a:r>
          </a:p>
          <a:p>
            <a:pPr>
              <a:lnSpc>
                <a:spcPct val="114000"/>
              </a:lnSpc>
            </a:pPr>
            <a:r>
              <a:rPr lang="en-US" altLang="zh-TW" sz="1600" dirty="0">
                <a:latin typeface="Calibri" pitchFamily="34" charset="0"/>
              </a:rPr>
              <a:t>I</a:t>
            </a:r>
            <a:r>
              <a:rPr lang="en-US" altLang="zh-TW" sz="1600" dirty="0" smtClean="0">
                <a:latin typeface="Calibri" pitchFamily="34" charset="0"/>
              </a:rPr>
              <a:t>f the total external torque is zero, then the total angular momentum is conserved.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74" y="2057400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Proof: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3962400"/>
            <a:ext cx="783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The first term on the right hand side can be considered as the sum over all pairs of</a:t>
            </a:r>
            <a:endParaRPr lang="en-US" dirty="0">
              <a:latin typeface="Calibr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486400" y="1905000"/>
            <a:ext cx="2480938" cy="2124908"/>
            <a:chOff x="914400" y="3700046"/>
            <a:chExt cx="2480938" cy="2124908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9 2"/>
            <p:cNvSpPr txBox="1"/>
            <p:nvPr/>
          </p:nvSpPr>
          <p:spPr>
            <a:xfrm>
              <a:off x="3122506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31" name="文字方塊 9 3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5867400" y="2438400"/>
            <a:ext cx="533400" cy="138326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867400" y="3048000"/>
            <a:ext cx="1295400" cy="77366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2438400"/>
            <a:ext cx="1200165" cy="2743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8863" y="2506968"/>
            <a:ext cx="171450" cy="2743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383280"/>
            <a:ext cx="176348" cy="27432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 flipV="1">
            <a:off x="6400800" y="2438400"/>
            <a:ext cx="746987" cy="609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385560" y="24231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86600" y="30327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58653" y="2161401"/>
            <a:ext cx="723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Particle </a:t>
            </a:r>
            <a:r>
              <a:rPr lang="en-US" sz="1200" i="1" dirty="0" err="1" smtClean="0">
                <a:latin typeface="Calibri" pitchFamily="34" charset="0"/>
              </a:rPr>
              <a:t>i</a:t>
            </a:r>
            <a:endParaRPr lang="en-US" sz="1200" i="1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25453" y="2971800"/>
            <a:ext cx="72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Particle </a:t>
            </a:r>
            <a:r>
              <a:rPr lang="en-US" sz="1200" i="1" dirty="0" smtClean="0">
                <a:latin typeface="Calibri" pitchFamily="34" charset="0"/>
              </a:rPr>
              <a:t>j</a:t>
            </a:r>
            <a:endParaRPr lang="en-US" sz="1200" i="1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000" y="5421868"/>
            <a:ext cx="754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Then the first term on the right hand side vanishes, and the equation becomes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81200" y="5928360"/>
            <a:ext cx="1295400" cy="624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50676" y="6248400"/>
            <a:ext cx="132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Total torque</a:t>
            </a:r>
            <a:endParaRPr lang="en-US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24637" y="5955268"/>
            <a:ext cx="468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If the total torque is zero, then        is conserved.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62200" y="5117068"/>
            <a:ext cx="1460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(Central forces)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886348" y="3248800"/>
            <a:ext cx="1541805" cy="4088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C:\Users\kuoan\Desktop\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65" y="4473130"/>
            <a:ext cx="274320" cy="1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30" y="2392876"/>
            <a:ext cx="3583539" cy="6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81048"/>
            <a:ext cx="1800686" cy="28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1" y="4389900"/>
            <a:ext cx="2384914" cy="28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43" y="4387108"/>
            <a:ext cx="1619657" cy="28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86" y="4387995"/>
            <a:ext cx="1050514" cy="28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18217" y="4736068"/>
            <a:ext cx="8168583" cy="655320"/>
            <a:chOff x="518217" y="4736068"/>
            <a:chExt cx="8168583" cy="655320"/>
          </a:xfrm>
        </p:grpSpPr>
        <p:sp>
          <p:nvSpPr>
            <p:cNvPr id="49" name="TextBox 48"/>
            <p:cNvSpPr txBox="1"/>
            <p:nvPr/>
          </p:nvSpPr>
          <p:spPr>
            <a:xfrm>
              <a:off x="518217" y="4736068"/>
              <a:ext cx="816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If the internal forces between two particles also lie along the line joining the particles</a:t>
              </a:r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5103388"/>
              <a:ext cx="776229" cy="28800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87" y="6027600"/>
            <a:ext cx="144000" cy="2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 animBg="1"/>
      <p:bldP spid="45" grpId="0" animBg="1"/>
      <p:bldP spid="46" grpId="0"/>
      <p:bldP spid="48" grpId="0"/>
      <p:bldP spid="52" grpId="0"/>
      <p:bldP spid="55" grpId="0" animBg="1"/>
      <p:bldP spid="56" grpId="0"/>
      <p:bldP spid="54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" name="Picture 112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00" y="2801265"/>
            <a:ext cx="3033600" cy="4978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35" y="5260628"/>
            <a:ext cx="6270171" cy="682972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 1"/>
          <p:cNvSpPr txBox="1"/>
          <p:nvPr/>
        </p:nvSpPr>
        <p:spPr>
          <a:xfrm>
            <a:off x="381000" y="1371600"/>
            <a:ext cx="8549776" cy="637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Since we have introduced the concept of center of mass, let’s see if we can express the total angular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momentum in terms of the center of mass.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2040" y="1905000"/>
            <a:ext cx="2480938" cy="2124908"/>
            <a:chOff x="914400" y="3700046"/>
            <a:chExt cx="2480938" cy="212490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9 2"/>
            <p:cNvSpPr txBox="1"/>
            <p:nvPr/>
          </p:nvSpPr>
          <p:spPr>
            <a:xfrm>
              <a:off x="3122506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9" name="文字方塊 9 3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93040" y="2438400"/>
            <a:ext cx="533400" cy="138326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503" y="2506968"/>
            <a:ext cx="171450" cy="27432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4711200" y="24231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309483" y="259840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610360" y="288197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61720" y="257290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497840" y="34137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07440" y="31851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768086" y="304498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71006" y="312404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635710" y="321850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193040" y="2973414"/>
            <a:ext cx="929640" cy="87034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ultiply 29"/>
          <p:cNvSpPr/>
          <p:nvPr/>
        </p:nvSpPr>
        <p:spPr>
          <a:xfrm>
            <a:off x="5000760" y="2895600"/>
            <a:ext cx="182880" cy="182880"/>
          </a:xfrm>
          <a:prstGeom prst="mathMultiply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7440" y="2743200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alibri" pitchFamily="34" charset="0"/>
              </a:rPr>
              <a:t>CM</a:t>
            </a:r>
            <a:endParaRPr lang="en-US" sz="1400" dirty="0">
              <a:solidFill>
                <a:srgbClr val="92D050"/>
              </a:solidFill>
              <a:latin typeface="Calibri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40" y="3307080"/>
            <a:ext cx="188259" cy="27432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3278640" y="5486400"/>
            <a:ext cx="838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29482" y="5465227"/>
            <a:ext cx="101269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014928" y="2732701"/>
            <a:ext cx="874088" cy="62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077200" y="2732701"/>
            <a:ext cx="906778" cy="6200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2" name="文字方塊 9 4"/>
          <p:cNvSpPr txBox="1"/>
          <p:nvPr/>
        </p:nvSpPr>
        <p:spPr>
          <a:xfrm>
            <a:off x="8447746" y="243840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92D050"/>
                </a:solidFill>
                <a:latin typeface="Calibri" pitchFamily="34" charset="0"/>
              </a:rPr>
              <a:t>=0</a:t>
            </a:r>
            <a:endParaRPr lang="zh-TW" altLang="en-US" sz="1600" dirty="0">
              <a:solidFill>
                <a:srgbClr val="92D050"/>
              </a:solidFill>
              <a:latin typeface="Calibri" pitchFamily="34" charset="0"/>
            </a:endParaRPr>
          </a:p>
        </p:txBody>
      </p:sp>
      <p:sp>
        <p:nvSpPr>
          <p:cNvPr id="41" name="文字方塊 9 5"/>
          <p:cNvSpPr txBox="1"/>
          <p:nvPr/>
        </p:nvSpPr>
        <p:spPr>
          <a:xfrm>
            <a:off x="3678900" y="568124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 smtClean="0">
                <a:solidFill>
                  <a:srgbClr val="FF0000"/>
                </a:solidFill>
                <a:latin typeface="Calibri" pitchFamily="34" charset="0"/>
              </a:rPr>
              <a:t>= 0</a:t>
            </a:r>
            <a:endParaRPr lang="zh-TW" altLang="en-US" sz="16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3" name="文字方塊 9 6"/>
          <p:cNvSpPr txBox="1"/>
          <p:nvPr/>
        </p:nvSpPr>
        <p:spPr>
          <a:xfrm>
            <a:off x="4974300" y="568124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 smtClean="0">
                <a:solidFill>
                  <a:srgbClr val="FF0000"/>
                </a:solidFill>
                <a:latin typeface="Calibri" pitchFamily="34" charset="0"/>
              </a:rPr>
              <a:t>= 0</a:t>
            </a:r>
            <a:endParaRPr lang="zh-TW" altLang="en-US" sz="16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30" idx="0"/>
            <a:endCxn id="17" idx="1"/>
          </p:cNvCxnSpPr>
          <p:nvPr/>
        </p:nvCxnSpPr>
        <p:spPr>
          <a:xfrm flipH="1" flipV="1">
            <a:off x="4724591" y="2436551"/>
            <a:ext cx="320092" cy="50297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kuoan\Desktop\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77" y="2286000"/>
            <a:ext cx="195263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34934"/>
            <a:ext cx="1445486" cy="4909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62" y="1889717"/>
            <a:ext cx="1112228" cy="2852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62" y="2305543"/>
            <a:ext cx="1136914" cy="2852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" y="3388371"/>
            <a:ext cx="2792228" cy="49782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" y="4074171"/>
            <a:ext cx="6303085" cy="49782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" y="4574828"/>
            <a:ext cx="6944913" cy="68297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" y="6131571"/>
            <a:ext cx="2183314" cy="49782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14" y="483905"/>
            <a:ext cx="2472686" cy="555429"/>
          </a:xfrm>
          <a:prstGeom prst="rect">
            <a:avLst/>
          </a:prstGeom>
        </p:spPr>
      </p:pic>
      <p:pic>
        <p:nvPicPr>
          <p:cNvPr id="11265" name="Picture 1126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55" y="3441382"/>
            <a:ext cx="412800" cy="2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/>
      <p:bldP spid="50" grpId="0" animBg="1"/>
      <p:bldP spid="51" grpId="0" animBg="1"/>
      <p:bldP spid="52" grpId="0"/>
      <p:bldP spid="41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27" y="5544242"/>
            <a:ext cx="4339203" cy="577371"/>
          </a:xfrm>
          <a:prstGeom prst="rect">
            <a:avLst/>
          </a:prstGeom>
        </p:spPr>
      </p:pic>
      <p:cxnSp>
        <p:nvCxnSpPr>
          <p:cNvPr id="107" name="Straight Arrow Connector 106"/>
          <p:cNvCxnSpPr>
            <a:endCxn id="106" idx="0"/>
          </p:cNvCxnSpPr>
          <p:nvPr/>
        </p:nvCxnSpPr>
        <p:spPr>
          <a:xfrm flipH="1">
            <a:off x="4896840" y="3267183"/>
            <a:ext cx="106680" cy="266712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0" idx="3"/>
            <a:endCxn id="95" idx="3"/>
          </p:cNvCxnSpPr>
          <p:nvPr/>
        </p:nvCxnSpPr>
        <p:spPr>
          <a:xfrm flipV="1">
            <a:off x="4990354" y="2621344"/>
            <a:ext cx="239917" cy="175248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3" idx="1"/>
            <a:endCxn id="72" idx="1"/>
          </p:cNvCxnSpPr>
          <p:nvPr/>
        </p:nvCxnSpPr>
        <p:spPr>
          <a:xfrm>
            <a:off x="4102511" y="3410126"/>
            <a:ext cx="441960" cy="30480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 1"/>
          <p:cNvSpPr txBox="1"/>
          <p:nvPr/>
        </p:nvSpPr>
        <p:spPr>
          <a:xfrm>
            <a:off x="228600" y="1337846"/>
            <a:ext cx="579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How about Energy Conservation Theorem for a system of particles?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1" name="文字方塊 9 2"/>
          <p:cNvSpPr txBox="1"/>
          <p:nvPr/>
        </p:nvSpPr>
        <p:spPr>
          <a:xfrm>
            <a:off x="228600" y="1676400"/>
            <a:ext cx="8687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For particles moving from initial configuration 1 to a final configuration 2, the work done by all forces is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479520" y="2025135"/>
            <a:ext cx="2480938" cy="2124908"/>
            <a:chOff x="914400" y="3700046"/>
            <a:chExt cx="2480938" cy="212490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1295400" y="38100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 flipV="1">
              <a:off x="2209800" y="4724400"/>
              <a:ext cx="0" cy="182880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9 3"/>
            <p:cNvSpPr txBox="1"/>
            <p:nvPr/>
          </p:nvSpPr>
          <p:spPr>
            <a:xfrm>
              <a:off x="3122506" y="5486400"/>
              <a:ext cx="272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x</a:t>
              </a:r>
              <a:endParaRPr lang="zh-TW" altLang="en-US" sz="1600" dirty="0">
                <a:latin typeface="Calibri" pitchFamily="34" charset="0"/>
              </a:endParaRPr>
            </a:p>
          </p:txBody>
        </p:sp>
        <p:sp>
          <p:nvSpPr>
            <p:cNvPr id="56" name="文字方塊 9 4"/>
            <p:cNvSpPr txBox="1"/>
            <p:nvPr/>
          </p:nvSpPr>
          <p:spPr>
            <a:xfrm>
              <a:off x="914400" y="3700046"/>
              <a:ext cx="277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Calibri" pitchFamily="34" charset="0"/>
                </a:rPr>
                <a:t>y</a:t>
              </a:r>
              <a:endParaRPr lang="zh-TW" altLang="en-US" sz="1600" dirty="0">
                <a:latin typeface="Calibri" pitchFamily="34" charset="0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4378680" y="254329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976963" y="271854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277840" y="300210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729200" y="269304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089120" y="339673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774920" y="330529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435566" y="316511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938486" y="324418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5303190" y="333864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531080" y="370153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165320" y="293953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84" name="Straight Arrow Connector 83"/>
          <p:cNvCxnSpPr>
            <a:stCxn id="65" idx="1"/>
            <a:endCxn id="83" idx="5"/>
          </p:cNvCxnSpPr>
          <p:nvPr/>
        </p:nvCxnSpPr>
        <p:spPr>
          <a:xfrm flipH="1" flipV="1">
            <a:off x="4243369" y="3017584"/>
            <a:ext cx="205588" cy="160924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378680" y="232993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 flipV="1">
            <a:off x="4427448" y="2407984"/>
            <a:ext cx="1849" cy="15907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 5"/>
          <p:cNvSpPr txBox="1"/>
          <p:nvPr/>
        </p:nvSpPr>
        <p:spPr>
          <a:xfrm>
            <a:off x="4938486" y="1981200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  <a:latin typeface="Calibri" pitchFamily="34" charset="0"/>
              </a:rPr>
              <a:t>Configuration 1</a:t>
            </a:r>
            <a:endParaRPr lang="zh-TW" alt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4546320" y="269569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rot="16200000" flipH="1" flipV="1">
            <a:off x="4694458" y="2649975"/>
            <a:ext cx="1849" cy="15907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5216880" y="254329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774920" y="307669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 flipV="1">
            <a:off x="4820640" y="3137655"/>
            <a:ext cx="0" cy="18288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4851120" y="353389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9720" y="300049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rot="16200000" flipH="1" flipV="1">
            <a:off x="5227858" y="2970015"/>
            <a:ext cx="1849" cy="15907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5308320" y="3610095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5350992" y="3418071"/>
            <a:ext cx="1849" cy="18288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9 6"/>
          <p:cNvSpPr txBox="1"/>
          <p:nvPr/>
        </p:nvSpPr>
        <p:spPr>
          <a:xfrm>
            <a:off x="4927320" y="2250758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92D050"/>
                </a:solidFill>
                <a:latin typeface="Calibri" pitchFamily="34" charset="0"/>
              </a:rPr>
              <a:t>Configuration 2</a:t>
            </a:r>
            <a:endParaRPr lang="zh-TW" altLang="en-US" sz="1400" dirty="0">
              <a:solidFill>
                <a:srgbClr val="92D050"/>
              </a:solidFill>
              <a:latin typeface="Calibri" pitchFamily="34" charset="0"/>
            </a:endParaRPr>
          </a:p>
        </p:txBody>
      </p:sp>
      <p:sp>
        <p:nvSpPr>
          <p:cNvPr id="120" name="文字方塊 9 7"/>
          <p:cNvSpPr txBox="1"/>
          <p:nvPr/>
        </p:nvSpPr>
        <p:spPr>
          <a:xfrm>
            <a:off x="381000" y="5486400"/>
            <a:ext cx="35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smtClean="0">
                <a:latin typeface="Calibri" pitchFamily="34" charset="0"/>
              </a:rPr>
              <a:t>T</a:t>
            </a:r>
            <a:r>
              <a:rPr lang="en-US" altLang="zh-TW" sz="1600" dirty="0" smtClean="0">
                <a:latin typeface="Calibri" pitchFamily="34" charset="0"/>
              </a:rPr>
              <a:t> is the total kinetic energy of the system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22" name="文字方塊 9 8"/>
          <p:cNvSpPr txBox="1"/>
          <p:nvPr/>
        </p:nvSpPr>
        <p:spPr>
          <a:xfrm>
            <a:off x="4191000" y="4081046"/>
            <a:ext cx="2417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Let’s take a closer look at </a:t>
            </a:r>
            <a:r>
              <a:rPr lang="en-US" altLang="zh-TW" sz="1600" b="1" i="1" dirty="0" smtClean="0">
                <a:latin typeface="Calibri" pitchFamily="34" charset="0"/>
              </a:rPr>
              <a:t>T</a:t>
            </a:r>
            <a:endParaRPr lang="zh-TW" altLang="en-US" sz="1600" b="1" i="1" dirty="0">
              <a:latin typeface="Calibri" pitchFamily="34" charset="0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6583680" y="2636519"/>
            <a:ext cx="2331720" cy="3520441"/>
            <a:chOff x="6583680" y="2865119"/>
            <a:chExt cx="2331720" cy="3520441"/>
          </a:xfrm>
        </p:grpSpPr>
        <p:cxnSp>
          <p:nvCxnSpPr>
            <p:cNvPr id="137" name="Elbow Connector 136"/>
            <p:cNvCxnSpPr/>
            <p:nvPr/>
          </p:nvCxnSpPr>
          <p:spPr>
            <a:xfrm rot="16200000" flipV="1">
              <a:off x="5943600" y="3505199"/>
              <a:ext cx="2926080" cy="1645920"/>
            </a:xfrm>
            <a:prstGeom prst="bentConnector5">
              <a:avLst>
                <a:gd name="adj1" fmla="val 39294"/>
                <a:gd name="adj2" fmla="val -44090"/>
                <a:gd name="adj3" fmla="val 107642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7696200" y="5791200"/>
              <a:ext cx="1219200" cy="5943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0" y="1992555"/>
            <a:ext cx="2096914" cy="630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0"/>
            <a:ext cx="2140799" cy="630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6" y="3331543"/>
            <a:ext cx="2486398" cy="630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8" y="4017343"/>
            <a:ext cx="2070855" cy="6308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8" y="4803430"/>
            <a:ext cx="2862171" cy="6829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02" y="5832954"/>
            <a:ext cx="1474286" cy="57737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75629"/>
            <a:ext cx="1474286" cy="5773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53000"/>
            <a:ext cx="2903317" cy="5773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71388"/>
            <a:ext cx="3018517" cy="6404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20" y="3200400"/>
            <a:ext cx="2032459" cy="6829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63" y="3962400"/>
            <a:ext cx="333257" cy="1563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54" y="6128229"/>
            <a:ext cx="2461716" cy="5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83" grpId="0" animBg="1"/>
      <p:bldP spid="89" grpId="0" animBg="1"/>
      <p:bldP spid="92" grpId="0"/>
      <p:bldP spid="93" grpId="0" animBg="1"/>
      <p:bldP spid="95" grpId="0" animBg="1"/>
      <p:bldP spid="99" grpId="0" animBg="1"/>
      <p:bldP spid="106" grpId="0" animBg="1"/>
      <p:bldP spid="109" grpId="0" animBg="1"/>
      <p:bldP spid="111" grpId="0" animBg="1"/>
      <p:bldP spid="113" grpId="0"/>
      <p:bldP spid="120" grpId="0"/>
      <p:bldP spid="1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4" y="2318736"/>
            <a:ext cx="3953828" cy="669257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41" name="文字方塊 9 2"/>
          <p:cNvSpPr txBox="1"/>
          <p:nvPr/>
        </p:nvSpPr>
        <p:spPr>
          <a:xfrm>
            <a:off x="228600" y="1676400"/>
            <a:ext cx="8710846" cy="619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On the other hand, for particles moving from initial configuration 1 to a final configuration 2, the work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done by all forces is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58" name="文字方塊 9 3"/>
          <p:cNvSpPr txBox="1"/>
          <p:nvPr/>
        </p:nvSpPr>
        <p:spPr>
          <a:xfrm>
            <a:off x="381000" y="3048000"/>
            <a:ext cx="387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the external forces are conservative forces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2" name="文字方塊 9 4"/>
          <p:cNvSpPr txBox="1"/>
          <p:nvPr/>
        </p:nvSpPr>
        <p:spPr>
          <a:xfrm>
            <a:off x="381000" y="4157246"/>
            <a:ext cx="4005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internal forces are also conservative forces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8" name="文字方塊 9 6"/>
          <p:cNvSpPr txBox="1"/>
          <p:nvPr/>
        </p:nvSpPr>
        <p:spPr>
          <a:xfrm>
            <a:off x="377188" y="5291554"/>
            <a:ext cx="6618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Since the </a:t>
            </a:r>
            <a:r>
              <a:rPr lang="en-US" altLang="zh-TW" sz="1600" i="1" dirty="0" smtClean="0">
                <a:latin typeface="Calibri" pitchFamily="34" charset="0"/>
              </a:rPr>
              <a:t>space is </a:t>
            </a:r>
            <a:r>
              <a:rPr lang="en-US" altLang="zh-TW" sz="1600" b="1" i="1" dirty="0" smtClean="0">
                <a:solidFill>
                  <a:srgbClr val="FFFF00"/>
                </a:solidFill>
                <a:latin typeface="Calibri" pitchFamily="34" charset="0"/>
              </a:rPr>
              <a:t>isotropic</a:t>
            </a:r>
            <a:r>
              <a:rPr lang="en-US" altLang="zh-TW" sz="1600" dirty="0" smtClean="0">
                <a:latin typeface="Calibri" pitchFamily="34" charset="0"/>
              </a:rPr>
              <a:t>, the potential does not depend on the orientation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0" name="文字方塊 9 7"/>
          <p:cNvSpPr txBox="1"/>
          <p:nvPr/>
        </p:nvSpPr>
        <p:spPr>
          <a:xfrm>
            <a:off x="381000" y="4572000"/>
            <a:ext cx="778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Since the </a:t>
            </a:r>
            <a:r>
              <a:rPr lang="en-US" altLang="zh-TW" sz="1600" i="1" dirty="0" smtClean="0">
                <a:latin typeface="Calibri" pitchFamily="34" charset="0"/>
              </a:rPr>
              <a:t>space is </a:t>
            </a:r>
            <a:r>
              <a:rPr lang="en-US" altLang="zh-TW" sz="1600" b="1" i="1" dirty="0" smtClean="0">
                <a:solidFill>
                  <a:srgbClr val="FFFF00"/>
                </a:solidFill>
                <a:latin typeface="Calibri" pitchFamily="34" charset="0"/>
              </a:rPr>
              <a:t>homogeneous</a:t>
            </a:r>
            <a:r>
              <a:rPr lang="en-US" altLang="zh-TW" sz="1600" dirty="0" smtClean="0">
                <a:latin typeface="Calibri" pitchFamily="34" charset="0"/>
              </a:rPr>
              <a:t>, the potential only depends on the relative position vector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3" name="文字方塊 9 1"/>
          <p:cNvSpPr txBox="1"/>
          <p:nvPr/>
        </p:nvSpPr>
        <p:spPr>
          <a:xfrm>
            <a:off x="228600" y="1337846"/>
            <a:ext cx="579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How about Energy Conservation Theorem for a system of particles?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13293"/>
            <a:ext cx="2096914" cy="6308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086856"/>
            <a:ext cx="1350857" cy="278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6" y="3459124"/>
            <a:ext cx="3878399" cy="6308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43" y="3429000"/>
            <a:ext cx="1197257" cy="6514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32" y="4183797"/>
            <a:ext cx="1333029" cy="288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39" y="4259734"/>
            <a:ext cx="1552457" cy="23725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29" y="4986789"/>
            <a:ext cx="1730743" cy="23725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63" y="5680191"/>
            <a:ext cx="2479543" cy="238628"/>
          </a:xfrm>
          <a:prstGeom prst="rect">
            <a:avLst/>
          </a:prstGeom>
        </p:spPr>
      </p:pic>
      <p:sp>
        <p:nvSpPr>
          <p:cNvPr id="56" name="文字方塊 9 5"/>
          <p:cNvSpPr txBox="1"/>
          <p:nvPr/>
        </p:nvSpPr>
        <p:spPr>
          <a:xfrm>
            <a:off x="381000" y="5977354"/>
            <a:ext cx="4117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Then Newton’s 3</a:t>
            </a:r>
            <a:r>
              <a:rPr lang="en-US" altLang="zh-TW" sz="1600" baseline="30000" dirty="0" smtClean="0">
                <a:latin typeface="Calibri" pitchFamily="34" charset="0"/>
              </a:rPr>
              <a:t>rd</a:t>
            </a:r>
            <a:r>
              <a:rPr lang="en-US" altLang="zh-TW" sz="1600" dirty="0" smtClean="0">
                <a:latin typeface="Calibri" pitchFamily="34" charset="0"/>
              </a:rPr>
              <a:t> law is automatically satisfied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53554"/>
            <a:ext cx="2153143" cy="2372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44" y="6060410"/>
            <a:ext cx="1043657" cy="2235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57" y="6358354"/>
            <a:ext cx="1065600" cy="2880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28600" y="1074003"/>
            <a:ext cx="8763000" cy="30407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3" y="1414865"/>
            <a:ext cx="3264000" cy="23862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75" y="302684"/>
            <a:ext cx="1190400" cy="230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71" y="652924"/>
            <a:ext cx="1629257" cy="41005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01" y="1268814"/>
            <a:ext cx="1272686" cy="1673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30" y="1638143"/>
            <a:ext cx="1217829" cy="16731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5" y="2039693"/>
            <a:ext cx="2844343" cy="547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72" y="2722543"/>
            <a:ext cx="3137828" cy="554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06" y="3408343"/>
            <a:ext cx="2197028" cy="55405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56" y="2039693"/>
            <a:ext cx="2904685" cy="5540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73" y="2722543"/>
            <a:ext cx="3137827" cy="5540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07" y="3408343"/>
            <a:ext cx="2375313" cy="5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8" grpId="0"/>
      <p:bldP spid="12" grpId="0"/>
      <p:bldP spid="18" grpId="0"/>
      <p:bldP spid="20" grpId="0"/>
      <p:bldP spid="56" grpId="0"/>
      <p:bldP spid="62" grpId="0" animBg="1"/>
      <p:bldP spid="6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4" y="2318736"/>
            <a:ext cx="3953828" cy="669257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41" name="文字方塊 9 2"/>
          <p:cNvSpPr txBox="1"/>
          <p:nvPr/>
        </p:nvSpPr>
        <p:spPr>
          <a:xfrm>
            <a:off x="228600" y="1676400"/>
            <a:ext cx="8710846" cy="619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On the other hand, for particles moving from initial configuration 1 to a final configuration 2, the work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done by all forces is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58" name="文字方塊 9 3"/>
          <p:cNvSpPr txBox="1"/>
          <p:nvPr/>
        </p:nvSpPr>
        <p:spPr>
          <a:xfrm>
            <a:off x="381000" y="3048000"/>
            <a:ext cx="387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the external forces are conservative forces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2" name="文字方塊 9 4"/>
          <p:cNvSpPr txBox="1"/>
          <p:nvPr/>
        </p:nvSpPr>
        <p:spPr>
          <a:xfrm>
            <a:off x="381000" y="4157246"/>
            <a:ext cx="4005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internal forces are also conservative forces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8" name="文字方塊 9 6"/>
          <p:cNvSpPr txBox="1"/>
          <p:nvPr/>
        </p:nvSpPr>
        <p:spPr>
          <a:xfrm>
            <a:off x="377188" y="5291554"/>
            <a:ext cx="6618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Since the </a:t>
            </a:r>
            <a:r>
              <a:rPr lang="en-US" altLang="zh-TW" sz="1600" i="1" dirty="0" smtClean="0">
                <a:latin typeface="Calibri" pitchFamily="34" charset="0"/>
              </a:rPr>
              <a:t>space is </a:t>
            </a:r>
            <a:r>
              <a:rPr lang="en-US" altLang="zh-TW" sz="1600" b="1" i="1" dirty="0" smtClean="0">
                <a:solidFill>
                  <a:srgbClr val="FFFF00"/>
                </a:solidFill>
                <a:latin typeface="Calibri" pitchFamily="34" charset="0"/>
              </a:rPr>
              <a:t>isotropic</a:t>
            </a:r>
            <a:r>
              <a:rPr lang="en-US" altLang="zh-TW" sz="1600" dirty="0" smtClean="0">
                <a:latin typeface="Calibri" pitchFamily="34" charset="0"/>
              </a:rPr>
              <a:t>, the potential does not depend on the orientation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0" name="文字方塊 9 7"/>
          <p:cNvSpPr txBox="1"/>
          <p:nvPr/>
        </p:nvSpPr>
        <p:spPr>
          <a:xfrm>
            <a:off x="381000" y="4572000"/>
            <a:ext cx="778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Since the </a:t>
            </a:r>
            <a:r>
              <a:rPr lang="en-US" altLang="zh-TW" sz="1600" i="1" dirty="0" smtClean="0">
                <a:latin typeface="Calibri" pitchFamily="34" charset="0"/>
              </a:rPr>
              <a:t>space is </a:t>
            </a:r>
            <a:r>
              <a:rPr lang="en-US" altLang="zh-TW" sz="1600" b="1" i="1" dirty="0" smtClean="0">
                <a:solidFill>
                  <a:srgbClr val="FFFF00"/>
                </a:solidFill>
                <a:latin typeface="Calibri" pitchFamily="34" charset="0"/>
              </a:rPr>
              <a:t>homogeneous</a:t>
            </a:r>
            <a:r>
              <a:rPr lang="en-US" altLang="zh-TW" sz="1600" dirty="0" smtClean="0">
                <a:latin typeface="Calibri" pitchFamily="34" charset="0"/>
              </a:rPr>
              <a:t>, the potential only depends on the relative position vector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3" name="文字方塊 9 1"/>
          <p:cNvSpPr txBox="1"/>
          <p:nvPr/>
        </p:nvSpPr>
        <p:spPr>
          <a:xfrm>
            <a:off x="228600" y="1337846"/>
            <a:ext cx="579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How about Energy Conservation Theorem for a system of particles?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13293"/>
            <a:ext cx="2096914" cy="6308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086856"/>
            <a:ext cx="1350857" cy="278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6" y="3459124"/>
            <a:ext cx="3878399" cy="6308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43" y="3429000"/>
            <a:ext cx="1197257" cy="6514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32" y="4183797"/>
            <a:ext cx="1333029" cy="288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39" y="4259734"/>
            <a:ext cx="1552457" cy="23725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29" y="4986789"/>
            <a:ext cx="1730743" cy="23725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63" y="5680191"/>
            <a:ext cx="2479543" cy="238628"/>
          </a:xfrm>
          <a:prstGeom prst="rect">
            <a:avLst/>
          </a:prstGeom>
        </p:spPr>
      </p:pic>
      <p:sp>
        <p:nvSpPr>
          <p:cNvPr id="56" name="文字方塊 9 5"/>
          <p:cNvSpPr txBox="1"/>
          <p:nvPr/>
        </p:nvSpPr>
        <p:spPr>
          <a:xfrm>
            <a:off x="381000" y="5977354"/>
            <a:ext cx="4117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Then Newton’s 3</a:t>
            </a:r>
            <a:r>
              <a:rPr lang="en-US" altLang="zh-TW" sz="1600" baseline="30000" dirty="0" smtClean="0">
                <a:latin typeface="Calibri" pitchFamily="34" charset="0"/>
              </a:rPr>
              <a:t>rd</a:t>
            </a:r>
            <a:r>
              <a:rPr lang="en-US" altLang="zh-TW" sz="1600" dirty="0" smtClean="0">
                <a:latin typeface="Calibri" pitchFamily="34" charset="0"/>
              </a:rPr>
              <a:t> law is automatically satisfied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53554"/>
            <a:ext cx="2153143" cy="2372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44" y="6060410"/>
            <a:ext cx="1043657" cy="2235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57" y="6358354"/>
            <a:ext cx="1065600" cy="28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248254"/>
            <a:ext cx="1043657" cy="2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0.25382 -0.3148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4" y="2318736"/>
            <a:ext cx="3953828" cy="669257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41" name="文字方塊 9 2"/>
          <p:cNvSpPr txBox="1"/>
          <p:nvPr/>
        </p:nvSpPr>
        <p:spPr>
          <a:xfrm>
            <a:off x="228600" y="1676400"/>
            <a:ext cx="8710846" cy="619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On the other hand, for particles moving from initial configuration 1 to a final configuration 2, the work </a:t>
            </a:r>
          </a:p>
          <a:p>
            <a:pPr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</a:rPr>
              <a:t>done by all forces is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58" name="文字方塊 9 3"/>
          <p:cNvSpPr txBox="1"/>
          <p:nvPr/>
        </p:nvSpPr>
        <p:spPr>
          <a:xfrm>
            <a:off x="381000" y="3048000"/>
            <a:ext cx="387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the external forces are conservative forces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12" name="文字方塊 9 4"/>
          <p:cNvSpPr txBox="1"/>
          <p:nvPr/>
        </p:nvSpPr>
        <p:spPr>
          <a:xfrm>
            <a:off x="381000" y="4157246"/>
            <a:ext cx="4005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internal forces are also conservative forces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3" name="文字方塊 9 1"/>
          <p:cNvSpPr txBox="1"/>
          <p:nvPr/>
        </p:nvSpPr>
        <p:spPr>
          <a:xfrm>
            <a:off x="228600" y="1337846"/>
            <a:ext cx="579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How about Energy Conservation Theorem for a system of particles?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13293"/>
            <a:ext cx="2096914" cy="6308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086856"/>
            <a:ext cx="1350857" cy="278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6" y="3459124"/>
            <a:ext cx="3878399" cy="6308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43" y="3429000"/>
            <a:ext cx="1197257" cy="6514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32" y="4183797"/>
            <a:ext cx="1333029" cy="28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207800"/>
            <a:ext cx="1065600" cy="28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248254"/>
            <a:ext cx="1043657" cy="223543"/>
          </a:xfrm>
          <a:prstGeom prst="rect">
            <a:avLst/>
          </a:prstGeom>
        </p:spPr>
      </p:pic>
      <p:sp>
        <p:nvSpPr>
          <p:cNvPr id="23" name="文字方塊 9 5"/>
          <p:cNvSpPr txBox="1"/>
          <p:nvPr/>
        </p:nvSpPr>
        <p:spPr>
          <a:xfrm>
            <a:off x="368945" y="4462046"/>
            <a:ext cx="504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Then we can simplify the integral of the internal work a bit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00600" y="2285999"/>
            <a:ext cx="1958057" cy="776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4724400"/>
            <a:ext cx="5958856" cy="669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36" y="5410200"/>
            <a:ext cx="3052799" cy="669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29" y="5406356"/>
            <a:ext cx="2362971" cy="6692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50" y="6019800"/>
            <a:ext cx="3037713" cy="6692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988050"/>
            <a:ext cx="1817142" cy="68982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8600" y="215956"/>
            <a:ext cx="8763000" cy="10392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文字方塊 9 6"/>
          <p:cNvSpPr txBox="1"/>
          <p:nvPr/>
        </p:nvSpPr>
        <p:spPr>
          <a:xfrm>
            <a:off x="228600" y="304800"/>
            <a:ext cx="162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Finally, we obtain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4524"/>
            <a:ext cx="3380572" cy="68982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4572000" y="4114800"/>
            <a:ext cx="1046057" cy="95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480907" y="1207416"/>
            <a:ext cx="1046057" cy="95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715000" y="6705600"/>
            <a:ext cx="16002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590800" y="1219200"/>
            <a:ext cx="16002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31932"/>
            <a:ext cx="999772" cy="18925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69952"/>
            <a:ext cx="2574172" cy="6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49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3050" y="228600"/>
            <a:ext cx="8610600" cy="1111250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Overview of this course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1524000" cy="2156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416" y="3308350"/>
            <a:ext cx="2110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Newtonian Mechanics</a:t>
            </a:r>
          </a:p>
          <a:p>
            <a:pPr algn="ctr"/>
            <a:r>
              <a:rPr lang="en-US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(Lecture 1)</a:t>
            </a:r>
            <a:endParaRPr lang="en-US" sz="1600" dirty="0">
              <a:solidFill>
                <a:srgbClr val="FFFF00"/>
              </a:solidFill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9566" y="2927350"/>
            <a:ext cx="2214389" cy="1776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Analytical Mechanics —</a:t>
            </a:r>
          </a:p>
          <a:p>
            <a:pPr algn="ctr">
              <a:lnSpc>
                <a:spcPct val="114000"/>
              </a:lnSpc>
            </a:pPr>
            <a:r>
              <a:rPr lang="en-US" sz="1600" dirty="0" err="1" smtClean="0">
                <a:latin typeface="Calibri" pitchFamily="34" charset="0"/>
                <a:ea typeface="DFKai-SB" pitchFamily="65" charset="-120"/>
              </a:rPr>
              <a:t>Lagrangian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 Mechanics</a:t>
            </a:r>
          </a:p>
          <a:p>
            <a:pPr algn="ctr">
              <a:lnSpc>
                <a:spcPct val="114000"/>
              </a:lnSpc>
            </a:pP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Principle of </a:t>
            </a:r>
            <a:r>
              <a:rPr lang="en-US" altLang="zh-TW" sz="1600" dirty="0">
                <a:latin typeface="Calibri" pitchFamily="34" charset="0"/>
                <a:ea typeface="DFKai-SB" pitchFamily="65" charset="-120"/>
              </a:rPr>
              <a:t>Least Action</a:t>
            </a:r>
            <a:endParaRPr lang="en-US" sz="1600" dirty="0" smtClean="0">
              <a:latin typeface="Calibri" pitchFamily="34" charset="0"/>
              <a:ea typeface="DFKai-SB" pitchFamily="65" charset="-120"/>
            </a:endParaRPr>
          </a:p>
          <a:p>
            <a:pPr algn="ctr">
              <a:lnSpc>
                <a:spcPct val="114000"/>
              </a:lnSpc>
            </a:pPr>
            <a:r>
              <a:rPr lang="en-US" sz="1600" dirty="0" err="1" smtClean="0">
                <a:latin typeface="Calibri" pitchFamily="34" charset="0"/>
                <a:ea typeface="DFKai-SB" pitchFamily="65" charset="-120"/>
              </a:rPr>
              <a:t>Variational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 Calculus</a:t>
            </a:r>
          </a:p>
          <a:p>
            <a:pPr algn="ctr">
              <a:lnSpc>
                <a:spcPct val="114000"/>
              </a:lnSpc>
            </a:pP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Euler-Lagrange Equation</a:t>
            </a:r>
          </a:p>
          <a:p>
            <a:pPr algn="ctr">
              <a:lnSpc>
                <a:spcPct val="114000"/>
              </a:lnSpc>
            </a:pPr>
            <a:r>
              <a:rPr lang="en-US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(Lecture 2</a:t>
            </a:r>
            <a:r>
              <a:rPr lang="zh-TW" altLang="en-US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、</a:t>
            </a: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3</a:t>
            </a:r>
            <a:r>
              <a:rPr lang="en-US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)</a:t>
            </a:r>
            <a:endParaRPr lang="en-US" sz="1600" dirty="0">
              <a:solidFill>
                <a:srgbClr val="FFFF00"/>
              </a:solidFill>
              <a:latin typeface="Calibri" pitchFamily="34" charset="0"/>
              <a:ea typeface="DFKai-SB" pitchFamily="65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89" y="1555750"/>
            <a:ext cx="1741714" cy="506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18" y="2317750"/>
            <a:ext cx="1974857" cy="54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57" y="3984807"/>
            <a:ext cx="763886" cy="4758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0929" y="4603750"/>
            <a:ext cx="176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Vector Mechanics!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5337" y="4603750"/>
            <a:ext cx="168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Scalar Mechanics!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0931" y="1631950"/>
            <a:ext cx="2886624" cy="1495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TW" sz="1600" b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Important Classical Systems</a:t>
            </a: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Lecture 4 — Oscillation</a:t>
            </a:r>
          </a:p>
          <a:p>
            <a:pPr algn="ctr">
              <a:lnSpc>
                <a:spcPct val="114000"/>
              </a:lnSpc>
            </a:pP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SHO</a:t>
            </a:r>
            <a:r>
              <a:rPr lang="zh-TW" altLang="en-US" sz="1600" dirty="0" smtClean="0">
                <a:latin typeface="Calibri" pitchFamily="34" charset="0"/>
                <a:ea typeface="DFKai-SB" pitchFamily="65" charset="-120"/>
              </a:rPr>
              <a:t>、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Damped Oscillation</a:t>
            </a:r>
            <a:r>
              <a:rPr lang="zh-TW" altLang="en-US" sz="1600" dirty="0" smtClean="0">
                <a:latin typeface="Calibri" pitchFamily="34" charset="0"/>
                <a:ea typeface="DFKai-SB" pitchFamily="65" charset="-120"/>
              </a:rPr>
              <a:t>、</a:t>
            </a:r>
            <a:endParaRPr lang="en-US" altLang="zh-TW" sz="1600" dirty="0" smtClean="0">
              <a:latin typeface="Calibri" pitchFamily="34" charset="0"/>
              <a:ea typeface="DFKai-SB" pitchFamily="65" charset="-120"/>
            </a:endParaRP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Forced Oscillation</a:t>
            </a:r>
            <a:r>
              <a:rPr lang="zh-TW" altLang="en-US" sz="1600" dirty="0" smtClean="0">
                <a:latin typeface="Calibri" pitchFamily="34" charset="0"/>
                <a:ea typeface="DFKai-SB" pitchFamily="65" charset="-120"/>
              </a:rPr>
              <a:t>、</a:t>
            </a:r>
            <a:endParaRPr lang="en-US" altLang="zh-TW" sz="1600" dirty="0" smtClean="0">
              <a:latin typeface="Calibri" pitchFamily="34" charset="0"/>
              <a:ea typeface="DFKai-SB" pitchFamily="65" charset="-120"/>
            </a:endParaRP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Coupled Oscillation</a:t>
            </a:r>
            <a:r>
              <a:rPr lang="zh-TW" altLang="en-US" sz="1600" dirty="0" smtClean="0">
                <a:latin typeface="Calibri" pitchFamily="34" charset="0"/>
                <a:ea typeface="DFKai-SB" pitchFamily="65" charset="-120"/>
              </a:rPr>
              <a:t>、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Resonance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16" name="Oval 15"/>
          <p:cNvSpPr/>
          <p:nvPr/>
        </p:nvSpPr>
        <p:spPr>
          <a:xfrm rot="1033101">
            <a:off x="4949145" y="4336405"/>
            <a:ext cx="576000" cy="576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2075" y="3187981"/>
            <a:ext cx="2908680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Lecture 5 — Nonlinear Dynamics</a:t>
            </a: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Nonlinear Oscillation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9470" y="3949981"/>
            <a:ext cx="3092129" cy="93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Lecture 6 — Central Force Problem</a:t>
            </a: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Kepler’s Laws</a:t>
            </a: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Rutherford Scattering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00" y="5410200"/>
            <a:ext cx="4488345" cy="93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Analytical Mechanics </a:t>
            </a:r>
            <a:r>
              <a:rPr lang="en-US" altLang="zh-TW" sz="1600" dirty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Part II —</a:t>
            </a: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Hamiltonian Mechanics (Lecture 7 if time permits, </a:t>
            </a:r>
          </a:p>
          <a:p>
            <a:pPr algn="ctr"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otherwise, we will include it in the Spring semester)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7400" y="5061231"/>
            <a:ext cx="2417137" cy="653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1600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Single particle systems and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two-body systems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5798403"/>
            <a:ext cx="3131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What about many-body systems, </a:t>
            </a:r>
          </a:p>
          <a:p>
            <a:r>
              <a:rPr lang="en-US" altLang="zh-TW" sz="1600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rotational motion, special relativity,</a:t>
            </a:r>
          </a:p>
          <a:p>
            <a:r>
              <a:rPr lang="en-US" altLang="zh-TW" sz="1600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how CM relates to E&amp;M, QM, SP?</a:t>
            </a:r>
            <a:endParaRPr lang="en-US" sz="1600" dirty="0" smtClean="0">
              <a:solidFill>
                <a:srgbClr val="FFFFFF"/>
              </a:solidFill>
              <a:latin typeface="Calibri" pitchFamily="34" charset="0"/>
              <a:ea typeface="DFKai-SB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381000"/>
            <a:ext cx="525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Conservation Theorem – </a:t>
            </a:r>
            <a:b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</a:br>
            <a:r>
              <a:rPr lang="en-US" altLang="zh-TW" sz="2400" b="1" kern="0" dirty="0" smtClean="0">
                <a:solidFill>
                  <a:srgbClr val="FFFFFF"/>
                </a:solidFill>
                <a:latin typeface="Calibri" panose="020F0502020204030204" pitchFamily="34" charset="0"/>
                <a:ea typeface="squeaky chalk sound" pitchFamily="2" charset="-120"/>
                <a:cs typeface="+mj-cs"/>
              </a:rPr>
              <a:t>A System of</a:t>
            </a:r>
            <a:r>
              <a:rPr kumimoji="0" lang="en-US" altLang="zh-TW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 Particles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41" name="文字方塊 9 2"/>
          <p:cNvSpPr txBox="1"/>
          <p:nvPr/>
        </p:nvSpPr>
        <p:spPr>
          <a:xfrm>
            <a:off x="457200" y="1795046"/>
            <a:ext cx="1636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Quick summary - 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38" name="文字方塊 9 3"/>
          <p:cNvSpPr txBox="1"/>
          <p:nvPr/>
        </p:nvSpPr>
        <p:spPr>
          <a:xfrm>
            <a:off x="460304" y="3377625"/>
            <a:ext cx="8242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smtClean="0">
                <a:solidFill>
                  <a:srgbClr val="00B0F0"/>
                </a:solidFill>
                <a:latin typeface="Calibri" pitchFamily="34" charset="0"/>
              </a:rPr>
              <a:t>For both external forces and internal forces being conservative, the total energy of the system, </a:t>
            </a:r>
          </a:p>
          <a:p>
            <a:r>
              <a:rPr lang="en-US" altLang="zh-TW" sz="1600" b="1" i="1" dirty="0" smtClean="0">
                <a:solidFill>
                  <a:srgbClr val="00B0F0"/>
                </a:solidFill>
                <a:latin typeface="Calibri" pitchFamily="34" charset="0"/>
              </a:rPr>
              <a:t>T+U, is conserved.</a:t>
            </a:r>
            <a:endParaRPr lang="zh-TW" altLang="en-US" sz="1600" b="1" i="1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39" name="文字方塊 9 4"/>
          <p:cNvSpPr txBox="1"/>
          <p:nvPr/>
        </p:nvSpPr>
        <p:spPr>
          <a:xfrm>
            <a:off x="467285" y="4044122"/>
            <a:ext cx="6559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What if there are non-conservative forces involved? (such as frictional forces)</a:t>
            </a:r>
          </a:p>
        </p:txBody>
      </p:sp>
      <p:sp>
        <p:nvSpPr>
          <p:cNvPr id="40" name="文字方塊 9 5"/>
          <p:cNvSpPr txBox="1"/>
          <p:nvPr/>
        </p:nvSpPr>
        <p:spPr>
          <a:xfrm>
            <a:off x="457200" y="4391368"/>
            <a:ext cx="6865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For example, there are non-conservative external forces acting upon the system,</a:t>
            </a:r>
          </a:p>
        </p:txBody>
      </p:sp>
      <p:sp>
        <p:nvSpPr>
          <p:cNvPr id="42" name="文字方塊 9 6"/>
          <p:cNvSpPr txBox="1"/>
          <p:nvPr/>
        </p:nvSpPr>
        <p:spPr>
          <a:xfrm>
            <a:off x="467285" y="5110922"/>
            <a:ext cx="3456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Repeat the same calculation, we obtain</a:t>
            </a:r>
          </a:p>
        </p:txBody>
      </p:sp>
      <p:sp>
        <p:nvSpPr>
          <p:cNvPr id="18" name="文字方塊 9 1"/>
          <p:cNvSpPr txBox="1"/>
          <p:nvPr/>
        </p:nvSpPr>
        <p:spPr>
          <a:xfrm>
            <a:off x="228600" y="1337846"/>
            <a:ext cx="579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How about Energy Conservation Theorem for a system of particles?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6" y="2232418"/>
            <a:ext cx="2096914" cy="630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999771" cy="1892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95913"/>
            <a:ext cx="2574172" cy="6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2438400"/>
            <a:ext cx="950400" cy="1878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19755"/>
            <a:ext cx="1474286" cy="577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58" y="3027726"/>
            <a:ext cx="1819886" cy="189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00" y="4738614"/>
            <a:ext cx="1660800" cy="27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12" y="5374981"/>
            <a:ext cx="3687771" cy="6308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019800"/>
            <a:ext cx="3704228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3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Lecture 1 – Newtonian Mechanics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1737985"/>
            <a:ext cx="5011949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altLang="zh-TW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Review of Newton’s Laws of Motion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altLang="zh-TW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Inertial </a:t>
            </a:r>
            <a:r>
              <a:rPr lang="en-US" altLang="zh-TW" dirty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Frame </a:t>
            </a:r>
            <a:r>
              <a:rPr lang="en-US" altLang="zh-TW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 &amp; Galileo’s Principle of Relativity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Conservation Theorems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Single Particle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Group of Particles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Conservative Forces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Review of Vector Calculus Identities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Stokes’ Theorem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Levi-</a:t>
            </a:r>
            <a:r>
              <a:rPr lang="en-US" dirty="0" err="1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Civita</a:t>
            </a: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 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Symbol</a:t>
            </a:r>
            <a:r>
              <a:rPr lang="zh-TW" altLang="en-US" dirty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Kronecker</a:t>
            </a:r>
            <a:r>
              <a:rPr lang="en-US" dirty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Delta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     Function</a:t>
            </a:r>
            <a:r>
              <a:rPr lang="zh-TW" alt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、</a:t>
            </a:r>
            <a:r>
              <a:rPr lang="en-US" altLang="zh-TW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Einstein Summation Convention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endParaRPr lang="en-US" dirty="0">
              <a:solidFill>
                <a:srgbClr val="FFFFFF"/>
              </a:solidFill>
              <a:latin typeface="Calibri" pitchFamily="34" charset="0"/>
              <a:ea typeface="DFKai-SB" pitchFamily="65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21" y="3954877"/>
            <a:ext cx="1045029" cy="229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17" y="3980117"/>
            <a:ext cx="1283658" cy="277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655281"/>
            <a:ext cx="2930743" cy="506057"/>
          </a:xfrm>
          <a:prstGeom prst="rect">
            <a:avLst/>
          </a:prstGeom>
        </p:spPr>
      </p:pic>
      <p:sp>
        <p:nvSpPr>
          <p:cNvPr id="7" name="文字方塊 9 3"/>
          <p:cNvSpPr txBox="1"/>
          <p:nvPr/>
        </p:nvSpPr>
        <p:spPr>
          <a:xfrm>
            <a:off x="2658364" y="6062246"/>
            <a:ext cx="412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 smtClean="0">
                <a:solidFill>
                  <a:srgbClr val="FFFF00"/>
                </a:solidFill>
                <a:latin typeface="Calibri" pitchFamily="34" charset="0"/>
              </a:rPr>
              <a:t>Homework 1 due Oct. 5</a:t>
            </a:r>
            <a:r>
              <a:rPr lang="en-US" altLang="zh-TW" sz="1600" b="1" i="1" baseline="30000" dirty="0" smtClean="0">
                <a:solidFill>
                  <a:srgbClr val="FFFF00"/>
                </a:solidFill>
                <a:latin typeface="Calibri" pitchFamily="34" charset="0"/>
              </a:rPr>
              <a:t>th</a:t>
            </a:r>
            <a:r>
              <a:rPr lang="en-US" altLang="zh-TW" sz="1600" b="1" i="1" dirty="0" smtClean="0">
                <a:solidFill>
                  <a:srgbClr val="FFFF00"/>
                </a:solidFill>
                <a:latin typeface="Calibri" pitchFamily="34" charset="0"/>
              </a:rPr>
              <a:t> (Wednesday) in class</a:t>
            </a:r>
            <a:endParaRPr lang="zh-TW" altLang="en-US" sz="1600" b="1" i="1" dirty="0">
              <a:solidFill>
                <a:srgbClr val="FFFF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9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Lecture 1 – Newtonian Mechanics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353270"/>
            <a:ext cx="53340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Review of Newton’s Laws of Motion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altLang="zh-TW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Inertial Frames  &amp; Galileo’s Principle of Relativity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latin typeface="Calibri" pitchFamily="34" charset="0"/>
                <a:ea typeface="DFKai-SB" pitchFamily="65" charset="-120"/>
              </a:rPr>
              <a:t>Conservation Theorems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Conservative Forces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latin typeface="Calibri" pitchFamily="34" charset="0"/>
                <a:ea typeface="DFKai-SB" pitchFamily="65" charset="-120"/>
              </a:rPr>
              <a:t>Review of Vector Calculus Identities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itchFamily="34" charset="0"/>
                <a:ea typeface="DFKai-SB" pitchFamily="65" charset="-120"/>
              </a:rPr>
              <a:t>Stokes’ Theorem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itchFamily="34" charset="0"/>
                <a:ea typeface="DFKai-SB" pitchFamily="65" charset="-120"/>
              </a:rPr>
              <a:t>Levi-</a:t>
            </a:r>
            <a:r>
              <a:rPr lang="en-US" dirty="0" err="1" smtClean="0">
                <a:latin typeface="Calibri" pitchFamily="34" charset="0"/>
                <a:ea typeface="DFKai-SB" pitchFamily="65" charset="-120"/>
              </a:rPr>
              <a:t>Civita</a:t>
            </a:r>
            <a:r>
              <a:rPr lang="en-US" dirty="0" smtClean="0">
                <a:latin typeface="Calibri" pitchFamily="34" charset="0"/>
                <a:ea typeface="DFKai-SB" pitchFamily="65" charset="-120"/>
              </a:rPr>
              <a:t> </a:t>
            </a:r>
            <a:r>
              <a:rPr lang="en-US" dirty="0">
                <a:latin typeface="Calibri" pitchFamily="34" charset="0"/>
                <a:ea typeface="DFKai-SB" pitchFamily="65" charset="-120"/>
              </a:rPr>
              <a:t>Symbol</a:t>
            </a:r>
            <a:r>
              <a:rPr lang="zh-TW" altLang="en-US" dirty="0">
                <a:latin typeface="Calibri" pitchFamily="34" charset="0"/>
                <a:ea typeface="DFKai-SB" pitchFamily="65" charset="-120"/>
              </a:rPr>
              <a:t>、</a:t>
            </a:r>
            <a:r>
              <a:rPr lang="en-US" dirty="0" err="1">
                <a:latin typeface="Calibri" pitchFamily="34" charset="0"/>
                <a:ea typeface="DFKai-SB" pitchFamily="65" charset="-120"/>
              </a:rPr>
              <a:t>Kronecker</a:t>
            </a:r>
            <a:r>
              <a:rPr lang="en-US" dirty="0">
                <a:latin typeface="Calibri" pitchFamily="34" charset="0"/>
                <a:ea typeface="DFKai-SB" pitchFamily="65" charset="-120"/>
              </a:rPr>
              <a:t> </a:t>
            </a:r>
            <a:r>
              <a:rPr lang="en-US" dirty="0" smtClean="0">
                <a:latin typeface="Calibri" pitchFamily="34" charset="0"/>
                <a:ea typeface="DFKai-SB" pitchFamily="65" charset="-120"/>
              </a:rPr>
              <a:t>Delta Function</a:t>
            </a:r>
            <a:r>
              <a:rPr lang="zh-TW" altLang="en-US" dirty="0" smtClean="0">
                <a:latin typeface="Calibri" pitchFamily="34" charset="0"/>
                <a:ea typeface="DFKai-SB" pitchFamily="65" charset="-120"/>
              </a:rPr>
              <a:t>、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Einstein Summation Convention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endParaRPr lang="en-US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40608" y="1828800"/>
            <a:ext cx="340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latin typeface="Calibri" pitchFamily="34" charset="0"/>
                <a:ea typeface="DFKai-SB" pitchFamily="65" charset="-120"/>
              </a:rPr>
              <a:t>Lecture 1 – Newtonian Mechanics</a:t>
            </a:r>
            <a:endParaRPr lang="en-US" b="1" u="sng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2404646"/>
            <a:ext cx="166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C000"/>
                </a:solidFill>
                <a:latin typeface="Calibri" pitchFamily="34" charset="0"/>
                <a:ea typeface="DFKai-SB" pitchFamily="65" charset="-120"/>
              </a:rPr>
              <a:t>Goldstein 1-1, 1-2</a:t>
            </a:r>
            <a:endParaRPr lang="en-US" sz="1600" dirty="0">
              <a:solidFill>
                <a:srgbClr val="FFC000"/>
              </a:solidFill>
              <a:latin typeface="Calibri" pitchFamily="34" charset="0"/>
              <a:ea typeface="DFKai-SB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53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00200" y="1810115"/>
            <a:ext cx="2590800" cy="475885"/>
            <a:chOff x="1600200" y="202380"/>
            <a:chExt cx="2590800" cy="475885"/>
          </a:xfrm>
        </p:grpSpPr>
        <p:grpSp>
          <p:nvGrpSpPr>
            <p:cNvPr id="32" name="Group 31"/>
            <p:cNvGrpSpPr/>
            <p:nvPr/>
          </p:nvGrpSpPr>
          <p:grpSpPr>
            <a:xfrm>
              <a:off x="1600200" y="240268"/>
              <a:ext cx="1898680" cy="369332"/>
              <a:chOff x="1644620" y="1840468"/>
              <a:chExt cx="1898680" cy="36933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644620" y="1840468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Calibri" pitchFamily="34" charset="0"/>
                  </a:rPr>
                  <a:t>If</a:t>
                </a: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874527" y="1871246"/>
                <a:ext cx="6687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Calibri" pitchFamily="34" charset="0"/>
                  </a:rPr>
                  <a:t>, then</a:t>
                </a:r>
                <a:endParaRPr lang="en-US" sz="1600" dirty="0">
                  <a:latin typeface="Calibri" pitchFamily="34" charset="0"/>
                </a:endParaRPr>
              </a:p>
            </p:txBody>
          </p:sp>
        </p:grpSp>
        <p:pic>
          <p:nvPicPr>
            <p:cNvPr id="3" name="Picture 2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04665"/>
              <a:ext cx="940800" cy="32365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629" y="202380"/>
              <a:ext cx="673371" cy="47588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Newton’s Laws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371600"/>
            <a:ext cx="7357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Newton’s 1</a:t>
            </a:r>
            <a:r>
              <a:rPr lang="en-US" altLang="zh-TW" sz="1600" b="1" u="sng" baseline="30000" dirty="0" smtClean="0">
                <a:latin typeface="Calibri" pitchFamily="34" charset="0"/>
                <a:ea typeface="DFKai-SB" pitchFamily="65" charset="-120"/>
              </a:rPr>
              <a:t>st</a:t>
            </a:r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 Law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– A body remains at rest or in uniform motion if the net force is zero.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3014246"/>
            <a:ext cx="5047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The 1</a:t>
            </a:r>
            <a:r>
              <a:rPr lang="en-US" sz="1600" baseline="30000" dirty="0" smtClean="0">
                <a:latin typeface="Calibri" pitchFamily="34" charset="0"/>
              </a:rPr>
              <a:t>st</a:t>
            </a:r>
            <a:r>
              <a:rPr lang="en-US" sz="1600" dirty="0" smtClean="0">
                <a:latin typeface="Calibri" pitchFamily="34" charset="0"/>
              </a:rPr>
              <a:t> law is only true in certain set of reference frames …</a:t>
            </a:r>
          </a:p>
        </p:txBody>
      </p:sp>
      <p:sp>
        <p:nvSpPr>
          <p:cNvPr id="22" name="Oval 21"/>
          <p:cNvSpPr/>
          <p:nvPr/>
        </p:nvSpPr>
        <p:spPr>
          <a:xfrm>
            <a:off x="6366073" y="1929825"/>
            <a:ext cx="182880" cy="18288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91440" h="91440"/>
            <a:bevelB w="91440" h="914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533713" y="2024313"/>
            <a:ext cx="640080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98874" y="2158425"/>
            <a:ext cx="2078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Free particle moves at</a:t>
            </a:r>
          </a:p>
          <a:p>
            <a:r>
              <a:rPr lang="en-US" sz="1600" dirty="0" smtClean="0">
                <a:latin typeface="Calibri" pitchFamily="34" charset="0"/>
              </a:rPr>
              <a:t>a constant velocity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7800" y="926068"/>
            <a:ext cx="638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Calibri" pitchFamily="34" charset="0"/>
                <a:ea typeface="DFKai-SB" pitchFamily="65" charset="-120"/>
              </a:rPr>
              <a:t>Philosophiæ</a:t>
            </a:r>
            <a:r>
              <a:rPr lang="en-US" altLang="zh-TW" dirty="0">
                <a:latin typeface="Calibri" pitchFamily="34" charset="0"/>
                <a:ea typeface="DFKai-SB" pitchFamily="65" charset="-120"/>
              </a:rPr>
              <a:t> </a:t>
            </a:r>
            <a:r>
              <a:rPr lang="en-US" altLang="zh-TW" dirty="0" err="1">
                <a:latin typeface="Calibri" pitchFamily="34" charset="0"/>
                <a:ea typeface="DFKai-SB" pitchFamily="65" charset="-120"/>
              </a:rPr>
              <a:t>Naturalis</a:t>
            </a:r>
            <a:r>
              <a:rPr lang="en-US" altLang="zh-TW" dirty="0">
                <a:latin typeface="Calibri" pitchFamily="34" charset="0"/>
                <a:ea typeface="DFKai-SB" pitchFamily="65" charset="-120"/>
              </a:rPr>
              <a:t> Principia 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Mathematica, </a:t>
            </a:r>
            <a:r>
              <a:rPr lang="en-US" altLang="zh-TW" dirty="0" err="1">
                <a:latin typeface="Calibri" pitchFamily="34" charset="0"/>
                <a:ea typeface="DFKai-SB" pitchFamily="65" charset="-120"/>
              </a:rPr>
              <a:t>Issac</a:t>
            </a:r>
            <a:r>
              <a:rPr lang="en-US" altLang="zh-TW" dirty="0">
                <a:latin typeface="Calibri" pitchFamily="34" charset="0"/>
                <a:ea typeface="DFKai-SB" pitchFamily="65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Newton, 1687</a:t>
            </a:r>
            <a:endParaRPr lang="en-US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8600" y="2743200"/>
            <a:ext cx="8861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Velocity is a </a:t>
            </a:r>
            <a:r>
              <a:rPr lang="en-US" sz="1600" b="1" u="sng" dirty="0" smtClean="0">
                <a:latin typeface="Calibri" pitchFamily="34" charset="0"/>
              </a:rPr>
              <a:t>vector</a:t>
            </a:r>
            <a:r>
              <a:rPr lang="en-US" sz="1600" dirty="0" smtClean="0">
                <a:latin typeface="Calibri" pitchFamily="34" charset="0"/>
              </a:rPr>
              <a:t>, thus for a free particle, its magnitude (speed) and direction do not change with time. 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57400" y="3928646"/>
            <a:ext cx="4348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</a:rPr>
              <a:t>The validity of the 1</a:t>
            </a:r>
            <a:r>
              <a:rPr lang="en-US" sz="1600" i="1" baseline="30000" dirty="0" smtClean="0">
                <a:solidFill>
                  <a:srgbClr val="00B0F0"/>
                </a:solidFill>
                <a:latin typeface="Calibri" pitchFamily="34" charset="0"/>
              </a:rPr>
              <a:t>st</a:t>
            </a:r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</a:rPr>
              <a:t> law defines “inertial frames”</a:t>
            </a:r>
            <a:endParaRPr lang="en-US" sz="1600" i="1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03186" y="3319046"/>
            <a:ext cx="3280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frames with a set of rulers and clocks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8329581" y="3623846"/>
            <a:ext cx="5540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48200" y="3590092"/>
            <a:ext cx="4395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Concept of </a:t>
            </a:r>
            <a:r>
              <a:rPr lang="en-US" altLang="zh-TW" sz="1600" b="1" i="1" dirty="0" smtClean="0">
                <a:latin typeface="Calibri" pitchFamily="34" charset="0"/>
                <a:ea typeface="DFKai-SB" pitchFamily="65" charset="-120"/>
              </a:rPr>
              <a:t>absolute time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i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n Newtonian mechanics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459480" y="3319046"/>
            <a:ext cx="14173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6200000" flipH="1">
            <a:off x="4853939" y="2633247"/>
            <a:ext cx="182880" cy="1554480"/>
          </a:xfrm>
          <a:prstGeom prst="bentConnector2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1676400"/>
            <a:ext cx="144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alibri" pitchFamily="34" charset="0"/>
              </a:rPr>
              <a:t>(Law of inertia)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6109" y="4478179"/>
            <a:ext cx="6943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Space is homogeneous – free particle acts the same way regardless of its position</a:t>
            </a:r>
          </a:p>
          <a:p>
            <a:r>
              <a:rPr lang="en-US" sz="1600" dirty="0">
                <a:latin typeface="Calibri" pitchFamily="34" charset="0"/>
                <a:ea typeface="DFKai-SB" pitchFamily="65" charset="-120"/>
              </a:rPr>
              <a:t> 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                                            (translational invariance in space).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0" y="5011579"/>
            <a:ext cx="720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Space is isotropic – free particle acts the same way regardless of its moving direction</a:t>
            </a:r>
          </a:p>
          <a:p>
            <a:r>
              <a:rPr lang="en-US" altLang="zh-TW" sz="1600" dirty="0">
                <a:latin typeface="Calibri" pitchFamily="34" charset="0"/>
                <a:ea typeface="DFKai-SB" pitchFamily="65" charset="-120"/>
              </a:rPr>
              <a:t> 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                                 (rotational invariance in space).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3000" y="5544979"/>
            <a:ext cx="6331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Time is homogeneous – free particle acts the same way regardless of time</a:t>
            </a:r>
          </a:p>
          <a:p>
            <a:r>
              <a:rPr lang="en-US" altLang="zh-TW" sz="1600" dirty="0">
                <a:latin typeface="Calibri" pitchFamily="34" charset="0"/>
                <a:ea typeface="DFKai-SB" pitchFamily="65" charset="-120"/>
              </a:rPr>
              <a:t> 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                                         (translational invariance in time).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1000" y="4191000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In inertial frames, </a:t>
            </a:r>
            <a:r>
              <a:rPr lang="en-US" altLang="zh-TW" sz="1600" i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space is </a:t>
            </a:r>
            <a:r>
              <a:rPr lang="en-US" altLang="zh-TW" sz="1600" i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homogeneous(</a:t>
            </a:r>
            <a:r>
              <a:rPr lang="zh-TW" altLang="en-US" sz="1600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勻質性</a:t>
            </a:r>
            <a:r>
              <a:rPr lang="en-US" altLang="zh-TW" sz="1600" i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)</a:t>
            </a:r>
            <a:r>
              <a:rPr lang="en-US" altLang="zh-TW" sz="1600" i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 and </a:t>
            </a:r>
            <a:r>
              <a:rPr lang="en-US" altLang="zh-TW" sz="1600" i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isotropic(</a:t>
            </a:r>
            <a:r>
              <a:rPr lang="zh-TW" altLang="en-US" sz="1600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等向性</a:t>
            </a:r>
            <a:r>
              <a:rPr lang="en-US" altLang="zh-TW" sz="1600" i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)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, and </a:t>
            </a:r>
            <a:r>
              <a:rPr lang="en-US" altLang="zh-TW" sz="1600" i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time is </a:t>
            </a:r>
            <a:r>
              <a:rPr lang="en-US" altLang="zh-TW" sz="1600" i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homogeneous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6096000"/>
            <a:ext cx="904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Calibri" pitchFamily="34" charset="0"/>
                <a:ea typeface="DFKai-SB" pitchFamily="65" charset="-120"/>
              </a:rPr>
              <a:t>The symmetry properties are extremely important as we will discuss more later in </a:t>
            </a:r>
            <a:r>
              <a:rPr lang="en-US" altLang="zh-TW" sz="1600" b="1" dirty="0" err="1" smtClean="0">
                <a:latin typeface="Calibri" pitchFamily="34" charset="0"/>
                <a:ea typeface="DFKai-SB" pitchFamily="65" charset="-120"/>
              </a:rPr>
              <a:t>Lagrangian</a:t>
            </a:r>
            <a:r>
              <a:rPr lang="en-US" altLang="zh-TW" sz="1600" b="1" dirty="0" smtClean="0">
                <a:latin typeface="Calibri" pitchFamily="34" charset="0"/>
                <a:ea typeface="DFKai-SB" pitchFamily="65" charset="-120"/>
              </a:rPr>
              <a:t> mechanics</a:t>
            </a:r>
            <a:endParaRPr lang="en-US" sz="1600" b="1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0600" y="6367046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Different inertial frames are </a:t>
            </a:r>
            <a:r>
              <a:rPr lang="en-US" altLang="zh-TW" sz="1600" b="1" i="1" u="sng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moving with constant velocities relative to one another</a:t>
            </a:r>
            <a:r>
              <a:rPr lang="en-US" altLang="zh-TW" sz="1600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76086" y="2450366"/>
            <a:ext cx="2292508" cy="338554"/>
            <a:chOff x="1776086" y="2450366"/>
            <a:chExt cx="2292508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1904797" y="2450366"/>
              <a:ext cx="21637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</a:rPr>
                <a:t>: Velocity of the particle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086" y="2519495"/>
              <a:ext cx="128914" cy="16594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76" y="1956808"/>
            <a:ext cx="128914" cy="1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" grpId="0" animBg="1"/>
      <p:bldP spid="25" grpId="0"/>
      <p:bldP spid="43" grpId="0"/>
      <p:bldP spid="44" grpId="0"/>
      <p:bldP spid="45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10200" y="3505200"/>
            <a:ext cx="2345098" cy="338554"/>
            <a:chOff x="593307" y="3581400"/>
            <a:chExt cx="2345098" cy="338554"/>
          </a:xfrm>
        </p:grpSpPr>
        <p:sp>
          <p:nvSpPr>
            <p:cNvPr id="62" name="TextBox 61"/>
            <p:cNvSpPr txBox="1"/>
            <p:nvPr/>
          </p:nvSpPr>
          <p:spPr>
            <a:xfrm>
              <a:off x="712539" y="3581400"/>
              <a:ext cx="2225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i</a:t>
              </a:r>
              <a:r>
                <a:rPr lang="en-US" sz="1600" dirty="0" smtClean="0">
                  <a:latin typeface="Calibri" pitchFamily="34" charset="0"/>
                </a:rPr>
                <a:t>s particle’s acceleration.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07" y="3655595"/>
              <a:ext cx="119314" cy="165943"/>
            </a:xfrm>
            <a:prstGeom prst="rect">
              <a:avLst/>
            </a:prstGeom>
          </p:spPr>
        </p:pic>
      </p:grpSp>
      <p:pic>
        <p:nvPicPr>
          <p:cNvPr id="11" name="Picture 10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82343"/>
            <a:ext cx="759771" cy="2084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928766" y="2667000"/>
            <a:ext cx="2605634" cy="338554"/>
            <a:chOff x="796910" y="304800"/>
            <a:chExt cx="2605634" cy="338554"/>
          </a:xfrm>
        </p:grpSpPr>
        <p:sp>
          <p:nvSpPr>
            <p:cNvPr id="53" name="TextBox 52"/>
            <p:cNvSpPr txBox="1"/>
            <p:nvPr/>
          </p:nvSpPr>
          <p:spPr>
            <a:xfrm>
              <a:off x="914683" y="304800"/>
              <a:ext cx="2487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</a:rPr>
                <a:t>: momentum of the particle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12" name="Picture 11 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10" y="373115"/>
              <a:ext cx="152229" cy="20845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Newton’s Laws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055" y="1792069"/>
            <a:ext cx="806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Newton’s 2</a:t>
            </a:r>
            <a:r>
              <a:rPr lang="en-US" altLang="zh-TW" sz="1600" b="1" u="sng" baseline="30000" dirty="0" smtClean="0">
                <a:latin typeface="Calibri" pitchFamily="34" charset="0"/>
                <a:ea typeface="DFKai-SB" pitchFamily="65" charset="-120"/>
              </a:rPr>
              <a:t>nd</a:t>
            </a:r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 Law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– A body acted upon by a force moves in such a manner that the</a:t>
            </a:r>
            <a:r>
              <a:rPr lang="en-US" altLang="zh-TW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 time </a:t>
            </a:r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rate of</a:t>
            </a:r>
          </a:p>
          <a:p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change of momentum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 equals the </a:t>
            </a:r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force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371600"/>
            <a:ext cx="875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The 1</a:t>
            </a:r>
            <a:r>
              <a:rPr lang="en-US" altLang="zh-TW" baseline="30000" dirty="0" smtClean="0">
                <a:latin typeface="Calibri" pitchFamily="34" charset="0"/>
                <a:ea typeface="DFKai-SB" pitchFamily="65" charset="-120"/>
              </a:rPr>
              <a:t>st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 law defines the inertial frames, then in the inertial frame, we introduce the 2</a:t>
            </a:r>
            <a:r>
              <a:rPr lang="en-US" altLang="zh-TW" baseline="30000" dirty="0" smtClean="0">
                <a:latin typeface="Calibri" pitchFamily="34" charset="0"/>
                <a:ea typeface="DFKai-SB" pitchFamily="65" charset="-120"/>
              </a:rPr>
              <a:t>nd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 law,</a:t>
            </a:r>
            <a:endParaRPr lang="en-US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048000"/>
            <a:ext cx="418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F</a:t>
            </a:r>
            <a:r>
              <a:rPr lang="en-US" sz="1600" dirty="0" smtClean="0">
                <a:latin typeface="Calibri" pitchFamily="34" charset="0"/>
              </a:rPr>
              <a:t>or a constant mass system, we can rewrite it as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10400" y="926068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Calibri" pitchFamily="34" charset="0"/>
                <a:ea typeface="DFKai-SB" pitchFamily="65" charset="-120"/>
              </a:rPr>
              <a:t>Issac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 Newton, 1687</a:t>
            </a:r>
            <a:endParaRPr lang="en-US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1690" y="3928646"/>
            <a:ext cx="4418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What if the mass of the system changes with time?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5482" y="5029200"/>
            <a:ext cx="386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Assume now the net force is zero, we obtain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8265" y="5867400"/>
            <a:ext cx="7570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In the inertial frame where the mass is relatively at rest (              ), the mass remains rest.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9352" y="6248400"/>
            <a:ext cx="486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In other inertial frames (              ), the mass accelerates!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02624" y="6248400"/>
            <a:ext cx="270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libri" pitchFamily="34" charset="0"/>
              </a:rPr>
              <a:t>It contradicts with the 1</a:t>
            </a:r>
            <a:r>
              <a:rPr lang="en-US" sz="1600" i="1" baseline="30000" dirty="0" smtClean="0">
                <a:latin typeface="Calibri" pitchFamily="34" charset="0"/>
              </a:rPr>
              <a:t>st</a:t>
            </a:r>
            <a:r>
              <a:rPr lang="en-US" sz="1600" i="1" dirty="0" smtClean="0">
                <a:latin typeface="Calibri" pitchFamily="34" charset="0"/>
              </a:rPr>
              <a:t> law.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10800000" flipH="1" flipV="1">
            <a:off x="2957654" y="2730120"/>
            <a:ext cx="298557" cy="2054606"/>
          </a:xfrm>
          <a:prstGeom prst="bentConnector3">
            <a:avLst>
              <a:gd name="adj1" fmla="val -865366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4859" y="4191000"/>
            <a:ext cx="4243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Let’s write naively the 2</a:t>
            </a:r>
            <a:r>
              <a:rPr lang="en-US" sz="1600" baseline="30000" dirty="0" smtClean="0">
                <a:latin typeface="Calibri" pitchFamily="34" charset="0"/>
              </a:rPr>
              <a:t>nd</a:t>
            </a:r>
            <a:r>
              <a:rPr lang="en-US" sz="1600" dirty="0" smtClean="0">
                <a:latin typeface="Calibri" pitchFamily="34" charset="0"/>
              </a:rPr>
              <a:t> law for a variable mass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477" y="4538246"/>
            <a:ext cx="1291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How to fix it?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152400"/>
            <a:ext cx="4263008" cy="434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76800" y="118646"/>
            <a:ext cx="4157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As an example, let’s consider a rocket in outer</a:t>
            </a:r>
          </a:p>
          <a:p>
            <a:r>
              <a:rPr lang="en-US" sz="1600" dirty="0" smtClean="0">
                <a:latin typeface="Calibri" pitchFamily="34" charset="0"/>
              </a:rPr>
              <a:t>space which propels itself by expelling fuels at a</a:t>
            </a:r>
          </a:p>
          <a:p>
            <a:r>
              <a:rPr lang="en-US" sz="1600" dirty="0" smtClean="0">
                <a:latin typeface="Calibri" pitchFamily="34" charset="0"/>
              </a:rPr>
              <a:t>constant velocity       relative to the rocket.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98033" y="914400"/>
            <a:ext cx="348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Velocity of the rocket is represented by 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76800" y="1219200"/>
            <a:ext cx="3765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The rocket is subjected to an external force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76800" y="1566446"/>
            <a:ext cx="2454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The mass of the rocket is </a:t>
            </a:r>
            <a:r>
              <a:rPr lang="en-US" sz="1600" i="1" dirty="0" smtClean="0">
                <a:latin typeface="Calibri" pitchFamily="34" charset="0"/>
              </a:rPr>
              <a:t>m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00832" y="1871246"/>
            <a:ext cx="2642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Fuels are ejected at a rate of </a:t>
            </a:r>
            <a:endParaRPr lang="en-US" sz="1600" dirty="0">
              <a:latin typeface="Calibri" pitchFamily="34" charset="0"/>
            </a:endParaRPr>
          </a:p>
        </p:txBody>
      </p:sp>
      <p:pic>
        <p:nvPicPr>
          <p:cNvPr id="9" name="Picture 8 2 1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35" y="2489539"/>
            <a:ext cx="763886" cy="4758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57" y="3431096"/>
            <a:ext cx="953143" cy="4758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5852"/>
            <a:ext cx="556800" cy="1659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546457"/>
            <a:ext cx="2694858" cy="4827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372621"/>
            <a:ext cx="1642972" cy="4758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952334"/>
            <a:ext cx="522514" cy="1686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44" y="5798734"/>
            <a:ext cx="895543" cy="4758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69" y="6326398"/>
            <a:ext cx="522514" cy="2125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708868"/>
            <a:ext cx="134400" cy="16594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990600"/>
            <a:ext cx="128914" cy="16594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86" y="1267092"/>
            <a:ext cx="167314" cy="220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43" y="1815600"/>
            <a:ext cx="506057" cy="470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29" y="2362200"/>
            <a:ext cx="1018971" cy="22628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8" y="2755212"/>
            <a:ext cx="4226742" cy="22628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5379514" y="3124200"/>
            <a:ext cx="2011886" cy="533400"/>
            <a:chOff x="5257800" y="3124200"/>
            <a:chExt cx="2011886" cy="533400"/>
          </a:xfrm>
        </p:grpSpPr>
        <p:pic>
          <p:nvPicPr>
            <p:cNvPr id="48" name="Picture 4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3124200"/>
              <a:ext cx="2011886" cy="22628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453" y="3491657"/>
              <a:ext cx="1383771" cy="165943"/>
            </a:xfrm>
            <a:prstGeom prst="rect">
              <a:avLst/>
            </a:prstGeom>
          </p:spPr>
        </p:pic>
      </p:grpSp>
      <p:pic>
        <p:nvPicPr>
          <p:cNvPr id="66" name="Picture 6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82" y="3884391"/>
            <a:ext cx="763886" cy="47588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91501"/>
            <a:ext cx="1474285" cy="47588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44" y="3886200"/>
            <a:ext cx="1734856" cy="4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41" grpId="0"/>
      <p:bldP spid="42" grpId="0"/>
      <p:bldP spid="44" grpId="0"/>
      <p:bldP spid="45" grpId="0"/>
      <p:bldP spid="49" grpId="0"/>
      <p:bldP spid="28" grpId="0"/>
      <p:bldP spid="29" grpId="0"/>
      <p:bldP spid="7" grpId="0" animBg="1"/>
      <p:bldP spid="31" grpId="0"/>
      <p:bldP spid="34" grpId="0"/>
      <p:bldP spid="36" grpId="0"/>
      <p:bldP spid="39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Newton’s Laws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08" y="2871651"/>
            <a:ext cx="8111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Newton’s 2</a:t>
            </a:r>
            <a:r>
              <a:rPr lang="en-US" altLang="zh-TW" sz="1600" b="1" u="sng" baseline="30000" dirty="0" smtClean="0">
                <a:latin typeface="Calibri" pitchFamily="34" charset="0"/>
                <a:ea typeface="DFKai-SB" pitchFamily="65" charset="-120"/>
              </a:rPr>
              <a:t>nd</a:t>
            </a:r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 Law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– A body acted upon by a force moves in such a manner that the</a:t>
            </a:r>
            <a:r>
              <a:rPr lang="en-US" altLang="zh-TW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 time </a:t>
            </a:r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rate of </a:t>
            </a:r>
          </a:p>
          <a:p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change of momentum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 equals the </a:t>
            </a:r>
            <a:r>
              <a:rPr lang="en-US" sz="1600" i="1" dirty="0" smtClean="0">
                <a:solidFill>
                  <a:srgbClr val="00B0F0"/>
                </a:solidFill>
                <a:latin typeface="Calibri" pitchFamily="34" charset="0"/>
                <a:ea typeface="DFKai-SB" pitchFamily="65" charset="-120"/>
              </a:rPr>
              <a:t>force</a:t>
            </a:r>
            <a:r>
              <a:rPr lang="en-US" sz="1600" dirty="0" smtClean="0">
                <a:latin typeface="Calibri" pitchFamily="34" charset="0"/>
                <a:ea typeface="DFKai-SB" pitchFamily="65" charset="-120"/>
              </a:rPr>
              <a:t>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371600"/>
            <a:ext cx="741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u="sng" dirty="0">
                <a:latin typeface="Calibri" pitchFamily="34" charset="0"/>
                <a:ea typeface="DFKai-SB" pitchFamily="65" charset="-120"/>
              </a:rPr>
              <a:t>Newton’s 1</a:t>
            </a:r>
            <a:r>
              <a:rPr lang="en-US" altLang="zh-TW" sz="1600" b="1" u="sng" baseline="30000" dirty="0">
                <a:latin typeface="Calibri" pitchFamily="34" charset="0"/>
                <a:ea typeface="DFKai-SB" pitchFamily="65" charset="-120"/>
              </a:rPr>
              <a:t>st</a:t>
            </a:r>
            <a:r>
              <a:rPr lang="en-US" altLang="zh-TW" sz="1600" b="1" u="sng" dirty="0">
                <a:latin typeface="Calibri" pitchFamily="34" charset="0"/>
                <a:ea typeface="DFKai-SB" pitchFamily="65" charset="-120"/>
              </a:rPr>
              <a:t> Law</a:t>
            </a:r>
            <a:r>
              <a:rPr lang="en-US" altLang="zh-TW" sz="1600" dirty="0">
                <a:latin typeface="Calibri" pitchFamily="34" charset="0"/>
                <a:ea typeface="DFKai-SB" pitchFamily="65" charset="-120"/>
              </a:rPr>
              <a:t> – A body remains at rest or in uniform motion if the net force is zero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419600"/>
            <a:ext cx="828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Newton’s 3</a:t>
            </a:r>
            <a:r>
              <a:rPr lang="en-US" altLang="zh-TW" sz="1600" b="1" u="sng" baseline="30000" dirty="0" smtClean="0">
                <a:latin typeface="Calibri" pitchFamily="34" charset="0"/>
                <a:ea typeface="DFKai-SB" pitchFamily="65" charset="-120"/>
              </a:rPr>
              <a:t>rd</a:t>
            </a:r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 Law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 – If two bodies exert forces on each other, these forces are equal in magnitude </a:t>
            </a:r>
          </a:p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and opposite in direction (all forces exist in pairs).</a:t>
            </a:r>
            <a:endParaRPr lang="en-US" sz="1600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895600" y="5144583"/>
            <a:ext cx="182880" cy="18288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91440" h="91440"/>
            <a:bevelB w="91440" h="914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91440" h="91440"/>
              <a:bevelB w="91440" h="91440"/>
            </a:sp3d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03320" y="5144583"/>
            <a:ext cx="182880" cy="18288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91440" h="91440"/>
            <a:bevelB w="91440" h="914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743200" y="532084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</a:t>
            </a:r>
            <a:r>
              <a:rPr lang="en-US" baseline="-25000" dirty="0" smtClean="0">
                <a:latin typeface="Calibri" pitchFamily="34" charset="0"/>
              </a:rPr>
              <a:t>1</a:t>
            </a:r>
            <a:endParaRPr lang="en-US" baseline="-25000" dirty="0"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67242" y="530917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</a:t>
            </a:r>
            <a:r>
              <a:rPr lang="en-US" baseline="-25000" dirty="0" smtClean="0">
                <a:latin typeface="Calibri" pitchFamily="34" charset="0"/>
              </a:rPr>
              <a:t>2</a:t>
            </a:r>
            <a:endParaRPr lang="en-US" baseline="-25000" dirty="0">
              <a:latin typeface="Calibri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10000" y="5232975"/>
            <a:ext cx="640080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331720" y="5232975"/>
            <a:ext cx="640080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220" y="5625643"/>
            <a:ext cx="4297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: Force experienced by particle 1 due to particle 2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10400" y="926068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Calibri" pitchFamily="34" charset="0"/>
                <a:ea typeface="DFKai-SB" pitchFamily="65" charset="-120"/>
              </a:rPr>
              <a:t>Issac</a:t>
            </a:r>
            <a:r>
              <a:rPr lang="en-US" altLang="zh-TW" dirty="0" smtClean="0">
                <a:latin typeface="Calibri" pitchFamily="34" charset="0"/>
                <a:ea typeface="DFKai-SB" pitchFamily="65" charset="-120"/>
              </a:rPr>
              <a:t> Newton, 1687</a:t>
            </a:r>
            <a:endParaRPr lang="en-US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400" y="5968425"/>
            <a:ext cx="9139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Validity of Newton’s laws – They’re very good approximation for daily life experiences. However, they’re</a:t>
            </a:r>
          </a:p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not suitable in describing situations of small scales, high speeds, and strong gravitational field.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600200" y="1810115"/>
            <a:ext cx="2590800" cy="475885"/>
            <a:chOff x="1600200" y="202380"/>
            <a:chExt cx="2590800" cy="475885"/>
          </a:xfrm>
        </p:grpSpPr>
        <p:grpSp>
          <p:nvGrpSpPr>
            <p:cNvPr id="40" name="Group 39"/>
            <p:cNvGrpSpPr/>
            <p:nvPr/>
          </p:nvGrpSpPr>
          <p:grpSpPr>
            <a:xfrm>
              <a:off x="1600200" y="240268"/>
              <a:ext cx="1898680" cy="369332"/>
              <a:chOff x="1644620" y="1840468"/>
              <a:chExt cx="1898680" cy="36933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644620" y="1840468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Calibri" pitchFamily="34" charset="0"/>
                  </a:rPr>
                  <a:t>If</a:t>
                </a: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874527" y="1871246"/>
                <a:ext cx="6687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Calibri" pitchFamily="34" charset="0"/>
                  </a:rPr>
                  <a:t>, then</a:t>
                </a:r>
                <a:endParaRPr lang="en-US" sz="1600" dirty="0">
                  <a:latin typeface="Calibri" pitchFamily="34" charset="0"/>
                </a:endParaRPr>
              </a:p>
            </p:txBody>
          </p:sp>
        </p:grpSp>
        <p:pic>
          <p:nvPicPr>
            <p:cNvPr id="41" name="Picture 2 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04665"/>
              <a:ext cx="940800" cy="32365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629" y="202380"/>
              <a:ext cx="673371" cy="475885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776086" y="2450366"/>
            <a:ext cx="2292508" cy="338554"/>
            <a:chOff x="1776086" y="2450366"/>
            <a:chExt cx="2292508" cy="338554"/>
          </a:xfrm>
        </p:grpSpPr>
        <p:sp>
          <p:nvSpPr>
            <p:cNvPr id="46" name="TextBox 45"/>
            <p:cNvSpPr txBox="1"/>
            <p:nvPr/>
          </p:nvSpPr>
          <p:spPr>
            <a:xfrm>
              <a:off x="1904797" y="2450366"/>
              <a:ext cx="21637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</a:rPr>
                <a:t>: Velocity of the particle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086" y="2519495"/>
              <a:ext cx="128914" cy="165943"/>
            </a:xfrm>
            <a:prstGeom prst="rect">
              <a:avLst/>
            </a:prstGeom>
          </p:spPr>
        </p:pic>
      </p:grpSp>
      <p:sp>
        <p:nvSpPr>
          <p:cNvPr id="48" name="Oval 47"/>
          <p:cNvSpPr/>
          <p:nvPr/>
        </p:nvSpPr>
        <p:spPr>
          <a:xfrm>
            <a:off x="6366073" y="1929825"/>
            <a:ext cx="182880" cy="18288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91440" h="91440"/>
            <a:bevelB w="91440" h="914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533713" y="2024313"/>
            <a:ext cx="640080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8874" y="2158425"/>
            <a:ext cx="2078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Free particle moves at</a:t>
            </a:r>
          </a:p>
          <a:p>
            <a:r>
              <a:rPr lang="en-US" sz="1600" dirty="0" smtClean="0">
                <a:latin typeface="Calibri" pitchFamily="34" charset="0"/>
              </a:rPr>
              <a:t>a constant velocity</a:t>
            </a:r>
            <a:endParaRPr lang="en-US" sz="1600" dirty="0">
              <a:latin typeface="Calibri" pitchFamily="34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76" y="1956808"/>
            <a:ext cx="128914" cy="165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27174"/>
            <a:ext cx="2187429" cy="475886"/>
          </a:xfrm>
          <a:prstGeom prst="rect">
            <a:avLst/>
          </a:prstGeom>
        </p:spPr>
      </p:pic>
      <p:pic>
        <p:nvPicPr>
          <p:cNvPr id="69" name="Picture 10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0"/>
            <a:ext cx="759771" cy="208457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928766" y="3713657"/>
            <a:ext cx="2605634" cy="338554"/>
            <a:chOff x="796910" y="304800"/>
            <a:chExt cx="2605634" cy="338554"/>
          </a:xfrm>
        </p:grpSpPr>
        <p:sp>
          <p:nvSpPr>
            <p:cNvPr id="71" name="TextBox 70"/>
            <p:cNvSpPr txBox="1"/>
            <p:nvPr/>
          </p:nvSpPr>
          <p:spPr>
            <a:xfrm>
              <a:off x="914683" y="304800"/>
              <a:ext cx="2487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</a:rPr>
                <a:t>: momentum of the particle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72" name="Picture 11 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10" y="373115"/>
              <a:ext cx="152229" cy="208457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5960702" y="4114800"/>
            <a:ext cx="2345098" cy="338554"/>
            <a:chOff x="593307" y="3581400"/>
            <a:chExt cx="2345098" cy="338554"/>
          </a:xfrm>
        </p:grpSpPr>
        <p:sp>
          <p:nvSpPr>
            <p:cNvPr id="74" name="TextBox 73"/>
            <p:cNvSpPr txBox="1"/>
            <p:nvPr/>
          </p:nvSpPr>
          <p:spPr>
            <a:xfrm>
              <a:off x="712539" y="3581400"/>
              <a:ext cx="2225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i</a:t>
              </a:r>
              <a:r>
                <a:rPr lang="en-US" sz="1600" dirty="0" smtClean="0">
                  <a:latin typeface="Calibri" pitchFamily="34" charset="0"/>
                </a:rPr>
                <a:t>s particle’s acceleration.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07" y="3655595"/>
              <a:ext cx="119314" cy="1659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57" y="5130289"/>
            <a:ext cx="309943" cy="2550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37674"/>
            <a:ext cx="304457" cy="255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14" y="5244221"/>
            <a:ext cx="1124571" cy="25508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1" y="5662107"/>
            <a:ext cx="309943" cy="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28" grpId="0" animBg="1"/>
      <p:bldP spid="29" grpId="0"/>
      <p:bldP spid="30" grpId="0"/>
      <p:bldP spid="3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752600" y="457200"/>
            <a:ext cx="579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queaky chalk sound" pitchFamily="2" charset="-120"/>
                <a:cs typeface="+mj-cs"/>
              </a:rPr>
              <a:t>Principle of Galilean Relativity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queaky chalk sound" pitchFamily="2" charset="-120"/>
              <a:cs typeface="+mj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" y="1396425"/>
            <a:ext cx="4957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Galileo’s principle of relativity (Galilean Invariance): </a:t>
            </a:r>
          </a:p>
          <a:p>
            <a:r>
              <a:rPr lang="en-US" altLang="zh-TW" sz="1600" dirty="0">
                <a:latin typeface="Calibri" pitchFamily="34" charset="0"/>
              </a:rPr>
              <a:t>M</a:t>
            </a:r>
            <a:r>
              <a:rPr lang="en-US" altLang="zh-TW" sz="1600" dirty="0" smtClean="0">
                <a:latin typeface="Calibri" pitchFamily="34" charset="0"/>
              </a:rPr>
              <a:t>echanical laws have the same form in all inertial frames.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0750" y="2197100"/>
            <a:ext cx="2813050" cy="3054350"/>
            <a:chOff x="1073150" y="2044700"/>
            <a:chExt cx="2813050" cy="3054350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1905000" y="4038600"/>
              <a:ext cx="1828800" cy="0"/>
            </a:xfrm>
            <a:prstGeom prst="line">
              <a:avLst/>
            </a:prstGeom>
            <a:ln w="19050">
              <a:solidFill>
                <a:srgbClr val="FF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16200000">
              <a:off x="990600" y="3124200"/>
              <a:ext cx="1828800" cy="0"/>
            </a:xfrm>
            <a:prstGeom prst="line">
              <a:avLst/>
            </a:prstGeom>
            <a:ln w="19050">
              <a:solidFill>
                <a:srgbClr val="FF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rot="5400000">
              <a:off x="1066800" y="4114800"/>
              <a:ext cx="914400" cy="762000"/>
            </a:xfrm>
            <a:prstGeom prst="line">
              <a:avLst/>
            </a:prstGeom>
            <a:ln w="19050">
              <a:solidFill>
                <a:srgbClr val="FF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物件 15"/>
            <p:cNvGraphicFramePr>
              <a:graphicFrameLocks noChangeAspect="1"/>
            </p:cNvGraphicFramePr>
            <p:nvPr/>
          </p:nvGraphicFramePr>
          <p:xfrm>
            <a:off x="3759200" y="3962400"/>
            <a:ext cx="127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2" name="Equation" r:id="rId6" imgW="126720" imgH="139680" progId="Equation.DSMT4">
                    <p:embed/>
                  </p:oleObj>
                </mc:Choice>
                <mc:Fallback>
                  <p:oleObj name="Equation" r:id="rId6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9200" y="3962400"/>
                          <a:ext cx="127000" cy="139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4 1"/>
            <p:cNvGraphicFramePr>
              <a:graphicFrameLocks noChangeAspect="1"/>
            </p:cNvGraphicFramePr>
            <p:nvPr/>
          </p:nvGraphicFramePr>
          <p:xfrm>
            <a:off x="1822450" y="2044700"/>
            <a:ext cx="1397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3" name="Equation" r:id="rId8" imgW="139680" imgH="164880" progId="Equation.DSMT4">
                    <p:embed/>
                  </p:oleObj>
                </mc:Choice>
                <mc:Fallback>
                  <p:oleObj name="Equation" r:id="rId8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2450" y="2044700"/>
                          <a:ext cx="1397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5 1"/>
            <p:cNvGraphicFramePr>
              <a:graphicFrameLocks noChangeAspect="1"/>
            </p:cNvGraphicFramePr>
            <p:nvPr/>
          </p:nvGraphicFramePr>
          <p:xfrm>
            <a:off x="1073150" y="4972050"/>
            <a:ext cx="127000" cy="12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4" name="Equation" r:id="rId10" imgW="126720" imgH="126720" progId="Equation.DSMT4">
                    <p:embed/>
                  </p:oleObj>
                </mc:Choice>
                <mc:Fallback>
                  <p:oleObj name="Equation" r:id="rId10" imgW="1267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150" y="4972050"/>
                          <a:ext cx="127000" cy="127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文字方塊 25"/>
          <p:cNvSpPr txBox="1"/>
          <p:nvPr/>
        </p:nvSpPr>
        <p:spPr>
          <a:xfrm>
            <a:off x="1932218" y="2145268"/>
            <a:ext cx="1491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latin typeface="Calibri" pitchFamily="34" charset="0"/>
              </a:rPr>
              <a:t>Inertial </a:t>
            </a:r>
            <a:r>
              <a:rPr lang="en-US" altLang="zh-TW" sz="1600" dirty="0" smtClean="0">
                <a:latin typeface="Calibri" pitchFamily="34" charset="0"/>
              </a:rPr>
              <a:t>Frame S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838200" y="2311400"/>
            <a:ext cx="4476599" cy="2795150"/>
            <a:chOff x="990600" y="2159000"/>
            <a:chExt cx="4476599" cy="2795150"/>
          </a:xfrm>
        </p:grpSpPr>
        <p:grpSp>
          <p:nvGrpSpPr>
            <p:cNvPr id="19" name="群組 18"/>
            <p:cNvGrpSpPr/>
            <p:nvPr/>
          </p:nvGrpSpPr>
          <p:grpSpPr>
            <a:xfrm>
              <a:off x="990600" y="2159000"/>
              <a:ext cx="2819400" cy="2795150"/>
              <a:chOff x="989900" y="2157850"/>
              <a:chExt cx="2819400" cy="2795150"/>
            </a:xfrm>
          </p:grpSpPr>
          <p:cxnSp>
            <p:nvCxnSpPr>
              <p:cNvPr id="20" name="直線接點 19"/>
              <p:cNvCxnSpPr/>
              <p:nvPr/>
            </p:nvCxnSpPr>
            <p:spPr>
              <a:xfrm>
                <a:off x="1905000" y="4038600"/>
                <a:ext cx="182880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/>
              <p:nvPr/>
            </p:nvCxnSpPr>
            <p:spPr>
              <a:xfrm rot="16200000">
                <a:off x="990600" y="3124200"/>
                <a:ext cx="182880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rot="5400000">
                <a:off x="1066800" y="4114800"/>
                <a:ext cx="914400" cy="762000"/>
              </a:xfrm>
              <a:prstGeom prst="line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3" name="物件 22"/>
              <p:cNvGraphicFramePr>
                <a:graphicFrameLocks noChangeAspect="1"/>
              </p:cNvGraphicFramePr>
              <p:nvPr/>
            </p:nvGraphicFramePr>
            <p:xfrm>
              <a:off x="3644200" y="3808850"/>
              <a:ext cx="165100" cy="177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5" name="Equation" r:id="rId12" imgW="164880" imgH="177480" progId="Equation.DSMT4">
                      <p:embed/>
                    </p:oleObj>
                  </mc:Choice>
                  <mc:Fallback>
                    <p:oleObj name="Equation" r:id="rId12" imgW="1648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4200" y="3808850"/>
                            <a:ext cx="165100" cy="177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Object 4 2"/>
              <p:cNvGraphicFramePr>
                <a:graphicFrameLocks noChangeAspect="1"/>
              </p:cNvGraphicFramePr>
              <p:nvPr/>
            </p:nvGraphicFramePr>
            <p:xfrm>
              <a:off x="1675700" y="2157850"/>
              <a:ext cx="177800" cy="20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6" name="Equation" r:id="rId14" imgW="177480" imgH="203040" progId="Equation.DSMT4">
                      <p:embed/>
                    </p:oleObj>
                  </mc:Choice>
                  <mc:Fallback>
                    <p:oleObj name="Equation" r:id="rId14" imgW="17748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5700" y="2157850"/>
                            <a:ext cx="177800" cy="2032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5 2"/>
              <p:cNvGraphicFramePr>
                <a:graphicFrameLocks noChangeAspect="1"/>
              </p:cNvGraphicFramePr>
              <p:nvPr/>
            </p:nvGraphicFramePr>
            <p:xfrm>
              <a:off x="989900" y="4786750"/>
              <a:ext cx="1651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7" name="Equation" r:id="rId16" imgW="164880" imgH="164880" progId="Equation.DSMT4">
                      <p:embed/>
                    </p:oleObj>
                  </mc:Choice>
                  <mc:Fallback>
                    <p:oleObj name="Equation" r:id="rId16" imgW="16488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89900" y="4786750"/>
                            <a:ext cx="165100" cy="165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7" name="文字方塊 26"/>
            <p:cNvSpPr txBox="1"/>
            <p:nvPr/>
          </p:nvSpPr>
          <p:spPr>
            <a:xfrm>
              <a:off x="1680008" y="4126468"/>
              <a:ext cx="37871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FFC000"/>
                  </a:solidFill>
                  <a:latin typeface="Calibri" pitchFamily="34" charset="0"/>
                </a:rPr>
                <a:t>Frame S’</a:t>
              </a:r>
            </a:p>
            <a:p>
              <a:pPr algn="ctr"/>
              <a:r>
                <a:rPr lang="en-US" altLang="zh-TW" sz="1600" dirty="0" smtClean="0">
                  <a:solidFill>
                    <a:srgbClr val="FFC000"/>
                  </a:solidFill>
                  <a:latin typeface="Calibri" pitchFamily="34" charset="0"/>
                </a:rPr>
                <a:t>(moving at constant velocity V relative to S)</a:t>
              </a:r>
              <a:endParaRPr lang="zh-TW" altLang="en-US" sz="1600" dirty="0">
                <a:solidFill>
                  <a:srgbClr val="FFC000"/>
                </a:solidFill>
                <a:latin typeface="Calibri" pitchFamily="34" charset="0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1371600" y="4901625"/>
            <a:ext cx="1888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At t=t’=0</a:t>
            </a:r>
          </a:p>
          <a:p>
            <a:r>
              <a:rPr lang="en-US" altLang="zh-TW" sz="1600" dirty="0" smtClean="0">
                <a:latin typeface="Calibri" pitchFamily="34" charset="0"/>
              </a:rPr>
              <a:t>Two frames coincide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776455" y="4995446"/>
            <a:ext cx="1570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At later time t=t’</a:t>
            </a:r>
          </a:p>
        </p:txBody>
      </p:sp>
      <p:sp>
        <p:nvSpPr>
          <p:cNvPr id="31" name="橢圓 30"/>
          <p:cNvSpPr/>
          <p:nvPr/>
        </p:nvSpPr>
        <p:spPr>
          <a:xfrm>
            <a:off x="4114800" y="28194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2514600"/>
            <a:ext cx="962025" cy="470991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3858976" y="2133600"/>
            <a:ext cx="2293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Galilean’s Transformation</a:t>
            </a:r>
            <a:endParaRPr lang="zh-TW" altLang="en-US" sz="1600" dirty="0">
              <a:latin typeface="Calibri" pitchFamily="34" charset="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050" y="2514600"/>
            <a:ext cx="1352550" cy="483420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5916376" y="2133600"/>
            <a:ext cx="2293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Galilean’s Transformation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191744" y="5968425"/>
            <a:ext cx="2647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The laws of mechanics are</a:t>
            </a:r>
          </a:p>
          <a:p>
            <a:r>
              <a:rPr lang="en-US" altLang="zh-TW" sz="1600" dirty="0">
                <a:latin typeface="Calibri" pitchFamily="34" charset="0"/>
              </a:rPr>
              <a:t>t</a:t>
            </a:r>
            <a:r>
              <a:rPr lang="en-US" altLang="zh-TW" sz="1600" dirty="0" smtClean="0">
                <a:latin typeface="Calibri" pitchFamily="34" charset="0"/>
              </a:rPr>
              <a:t>he same in all inertial frames</a:t>
            </a:r>
            <a:endParaRPr lang="zh-TW" altLang="en-US" sz="1600" dirty="0">
              <a:latin typeface="Calibri" pitchFamily="34" charset="0"/>
            </a:endParaRPr>
          </a:p>
        </p:txBody>
      </p:sp>
      <p:sp>
        <p:nvSpPr>
          <p:cNvPr id="42" name="文字方塊 8"/>
          <p:cNvSpPr txBox="1"/>
          <p:nvPr/>
        </p:nvSpPr>
        <p:spPr>
          <a:xfrm>
            <a:off x="461419" y="5410200"/>
            <a:ext cx="8453981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</a:rPr>
              <a:t>If Newton’s laws are valid in one reference frame</a:t>
            </a:r>
            <a:r>
              <a:rPr lang="en-US" altLang="zh-TW" sz="1600" dirty="0">
                <a:latin typeface="Calibri" pitchFamily="34" charset="0"/>
              </a:rPr>
              <a:t>, then they are also valid in any reference frame in </a:t>
            </a:r>
            <a:endParaRPr lang="en-US" altLang="zh-TW" sz="1600" dirty="0" smtClean="0">
              <a:latin typeface="Calibri" pitchFamily="34" charset="0"/>
            </a:endParaRPr>
          </a:p>
          <a:p>
            <a:r>
              <a:rPr lang="en-US" altLang="zh-TW" sz="1600" dirty="0" smtClean="0">
                <a:latin typeface="Calibri" pitchFamily="34" charset="0"/>
              </a:rPr>
              <a:t>uniform </a:t>
            </a:r>
            <a:r>
              <a:rPr lang="en-US" altLang="zh-TW" sz="1600" dirty="0">
                <a:latin typeface="Calibri" pitchFamily="34" charset="0"/>
              </a:rPr>
              <a:t>motion with respect to </a:t>
            </a:r>
            <a:r>
              <a:rPr lang="en-US" altLang="zh-TW" sz="1600" dirty="0" smtClean="0">
                <a:latin typeface="Calibri" pitchFamily="34" charset="0"/>
              </a:rPr>
              <a:t>the </a:t>
            </a:r>
            <a:r>
              <a:rPr lang="en-US" altLang="zh-TW" sz="1600" dirty="0">
                <a:latin typeface="Calibri" pitchFamily="34" charset="0"/>
              </a:rPr>
              <a:t>first system</a:t>
            </a:r>
            <a:endParaRPr lang="zh-TW" altLang="en-US" sz="1600" dirty="0"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52600" y="2856350"/>
            <a:ext cx="2362200" cy="1334650"/>
            <a:chOff x="1752600" y="2857500"/>
            <a:chExt cx="2362200" cy="1334650"/>
          </a:xfrm>
        </p:grpSpPr>
        <p:cxnSp>
          <p:nvCxnSpPr>
            <p:cNvPr id="4" name="Straight Arrow Connector 3"/>
            <p:cNvCxnSpPr>
              <a:endCxn id="31" idx="2"/>
            </p:cNvCxnSpPr>
            <p:nvPr/>
          </p:nvCxnSpPr>
          <p:spPr>
            <a:xfrm flipV="1">
              <a:off x="1752600" y="2857500"/>
              <a:ext cx="2362200" cy="13346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150" y="3086100"/>
              <a:ext cx="120650" cy="1905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4193453" y="2884441"/>
            <a:ext cx="988147" cy="1306559"/>
            <a:chOff x="4179841" y="2884441"/>
            <a:chExt cx="988147" cy="1306559"/>
          </a:xfrm>
        </p:grpSpPr>
        <p:cxnSp>
          <p:nvCxnSpPr>
            <p:cNvPr id="8" name="Straight Arrow Connector 7"/>
            <p:cNvCxnSpPr>
              <a:endCxn id="31" idx="5"/>
            </p:cNvCxnSpPr>
            <p:nvPr/>
          </p:nvCxnSpPr>
          <p:spPr>
            <a:xfrm flipH="1" flipV="1">
              <a:off x="4179841" y="2884441"/>
              <a:ext cx="988147" cy="1306559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0600" y="3124200"/>
              <a:ext cx="158750" cy="20955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609600" y="1871246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Different inertial frames are </a:t>
            </a:r>
            <a:r>
              <a:rPr lang="en-US" altLang="zh-TW" sz="1600" b="1" u="sng" dirty="0" smtClean="0">
                <a:latin typeface="Calibri" pitchFamily="34" charset="0"/>
                <a:ea typeface="DFKai-SB" pitchFamily="65" charset="-120"/>
              </a:rPr>
              <a:t>moving with constant velocities relative to one another</a:t>
            </a:r>
            <a:r>
              <a:rPr lang="en-US" altLang="zh-TW" sz="1600" dirty="0" smtClean="0">
                <a:latin typeface="Calibri" pitchFamily="34" charset="0"/>
                <a:ea typeface="DFKai-SB" pitchFamily="65" charset="-120"/>
              </a:rPr>
              <a:t>.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21299"/>
            <a:ext cx="1145143" cy="5033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57" y="6179699"/>
            <a:ext cx="1049143" cy="1865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137595"/>
            <a:ext cx="1503086" cy="2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24855E-7 L 0.37379 9.24855E-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3" grpId="0"/>
      <p:bldP spid="33" grpId="1"/>
      <p:bldP spid="35" grpId="0"/>
      <p:bldP spid="50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ea typeface="squeaky chalk sound" pitchFamily="2" charset="-120"/>
              </a:rPr>
              <a:t>Lecture 1 – Newtonian Mechanics</a:t>
            </a:r>
            <a:endParaRPr lang="en-US" sz="2400" dirty="0">
              <a:latin typeface="Calibri" panose="020F0502020204030204" pitchFamily="34" charset="0"/>
              <a:ea typeface="DFKai-SB" pitchFamily="65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353270"/>
            <a:ext cx="53340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altLang="zh-TW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Review of Newton’s Laws of Motion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altLang="zh-TW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Inertial Frames  &amp; Galileo’s Principle of Relativity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Conservation Theorems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Conservative Forces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>
                <a:solidFill>
                  <a:srgbClr val="FFFFFF"/>
                </a:solidFill>
                <a:latin typeface="Calibri" pitchFamily="34" charset="0"/>
                <a:ea typeface="DFKai-SB" pitchFamily="65" charset="-120"/>
              </a:rPr>
              <a:t>Review of Vector Calculus Identities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Stokes’ Theorem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Levi-</a:t>
            </a:r>
            <a:r>
              <a:rPr lang="en-US" b="1" dirty="0" err="1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Civita</a:t>
            </a:r>
            <a:r>
              <a:rPr lang="en-US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 </a:t>
            </a:r>
            <a:r>
              <a:rPr lang="en-US" b="1" dirty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Symbol</a:t>
            </a:r>
            <a:r>
              <a:rPr lang="zh-TW" altLang="en-US" b="1" dirty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、</a:t>
            </a:r>
            <a:r>
              <a:rPr lang="en-US" b="1" dirty="0" err="1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Kronecker</a:t>
            </a:r>
            <a:r>
              <a:rPr lang="en-US" b="1" dirty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Delta Function</a:t>
            </a:r>
            <a:r>
              <a:rPr lang="zh-TW" altLang="en-US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、</a:t>
            </a:r>
            <a:r>
              <a:rPr lang="en-US" altLang="zh-TW" b="1" dirty="0" smtClean="0">
                <a:solidFill>
                  <a:srgbClr val="FFFF00"/>
                </a:solidFill>
                <a:latin typeface="Calibri" pitchFamily="34" charset="0"/>
                <a:ea typeface="DFKai-SB" pitchFamily="65" charset="-120"/>
              </a:rPr>
              <a:t>Einstein Summation Convention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endParaRPr lang="en-US" dirty="0">
              <a:solidFill>
                <a:srgbClr val="FFFFFF"/>
              </a:solidFill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40608" y="1828800"/>
            <a:ext cx="340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>
                <a:latin typeface="Calibri" pitchFamily="34" charset="0"/>
                <a:ea typeface="DFKai-SB" pitchFamily="65" charset="-120"/>
              </a:rPr>
              <a:t>Lecture 1 – Newtonian Mechanics</a:t>
            </a:r>
            <a:endParaRPr lang="en-US" b="1" u="sng" dirty="0">
              <a:latin typeface="Calibri" pitchFamily="34" charset="0"/>
              <a:ea typeface="DFKai-SB" pitchFamily="65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2404646"/>
            <a:ext cx="166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C000"/>
                </a:solidFill>
                <a:latin typeface="Calibri" pitchFamily="34" charset="0"/>
                <a:ea typeface="DFKai-SB" pitchFamily="65" charset="-120"/>
              </a:rPr>
              <a:t>Goldstein 1-1, 1-2</a:t>
            </a:r>
            <a:endParaRPr lang="en-US" sz="1600" dirty="0">
              <a:solidFill>
                <a:srgbClr val="FFC000"/>
              </a:solidFill>
              <a:latin typeface="Calibri" pitchFamily="34" charset="0"/>
              <a:ea typeface="DFKai-SB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39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952.3809"/>
  <p:tag name="OUTPUTDPI" val="1200"/>
  <p:tag name="LATEXADDIN" val="\documentclass{article}&#10;\usepackage{amsmath}&#10;\pagestyle{empty}&#10;\usepackage[dvipsnames]{xcolor}&#10;\begin{document}&#10;\color{white}&#10;\begin{eqnarray*}&#10;S=\int L(q, \dot{q}, t) dt&#10;\end{eqnarray*}&#10;\end{document}"/>
  <p:tag name="IGUANATEXSIZE" val="18"/>
  <p:tag name="IGUANATEXCURSOR" val="170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521.1849"/>
  <p:tag name="OUTPUTDPI" val="1200"/>
  <p:tag name="LATEXADDIN" val="\documentclass{article}&#10;\usepackage{amsmath}&#10;\pagestyle{empty}&#10;\usepackage{color}&#10;\begin{document}&#10;\color{white}&#10;\begin{eqnarray*}&#10;\vec{F} = m {d\vec{v} \over dt}&#10;\end{eqnarray*}&#10;\end{document}"/>
  <p:tag name="IGUANATEXSIZE" val="18"/>
  <p:tag name="IGUANATEXCURSOR" val="151"/>
  <p:tag name="TRANSPARENCY" val="True"/>
  <p:tag name="FILENAME" val=""/>
  <p:tag name="INPUTTYPE" val="0"/>
  <p:tag name="LATEXENGINEID" val="0"/>
  <p:tag name="TEMPFOLDER" val="E:\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581.9272"/>
  <p:tag name="LATEXADDIN" val="\documentclass{article}&#10;\usepackage{amsmath}&#10;\pagestyle{empty}&#10;\usepackage[usenames, dvipsnames]{color}&#10;\begin{document}&#10;\color{white}&#10;\begin{eqnarray*}&#10;=\int_1^2 -dU&#10;\end{eqnarray*}&#10;\end{document}"/>
  <p:tag name="IGUANATEXSIZE" val="18"/>
  <p:tag name="IGUANATEXCURSOR" val="16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39.4075"/>
  <p:tag name="LATEXADDIN" val="\documentclass{article}&#10;\usepackage{amsmath}&#10;\pagestyle{empty}&#10;\usepackage[usenames, dvipsnames]{color}&#10;\begin{document}&#10;\color{white}&#10;\begin{eqnarray*}&#10;=-(U_2 - U_1)&#10;\end{eqnarray*}&#10;\end{document}"/>
  <p:tag name="IGUANATEXSIZE" val="18"/>
  <p:tag name="IGUANATEXCURSOR" val="16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546.6816"/>
  <p:tag name="LATEXADDIN" val="\documentclass{article}&#10;\usepackage{amsmath}&#10;\pagestyle{empty}&#10;\usepackage[usenames, dvipsnames]{color}&#10;\begin{document}&#10;\color{white}&#10;\begin{eqnarray*}&#10;=U_1 -U_2&#10;\end{eqnarray*}&#10;\end{document}"/>
  <p:tag name="IGUANATEXSIZE" val="18"/>
  <p:tag name="IGUANATEXCURSOR" val="15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909.6363"/>
  <p:tag name="LATEXADDIN" val="\documentclass{article}&#10;\usepackage{amsmath}&#10;\pagestyle{empty}&#10;\usepackage[usenames, dvipsnames]{color}&#10;\begin{document}&#10;\color{white}&#10;\begin{eqnarray*}&#10;W_{12} = \int_1^2 \vec{F} \cdot d \vec{r}&#10;\end{eqnarray*}&#10;\end{document}"/>
  <p:tag name="IGUANATEXSIZE" val="18"/>
  <p:tag name="IGUANATEXCURSOR" val="19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855.6431"/>
  <p:tag name="LATEXADDIN" val="\documentclass{article}&#10;\usepackage{amsmath}&#10;\pagestyle{empty}&#10;\usepackage[usenames, dvipsnames]{color}&#10;\begin{document}&#10;\color{white}&#10;\begin{eqnarray*}&#10;=\int_1^2 m{d\vec{v} \over dt} \cdot \vec{v} dt&#10;\end{eqnarray*}&#10;\end{document}"/>
  <p:tag name="IGUANATEXSIZE" val="18"/>
  <p:tag name="IGUANATEXCURSOR" val="20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1055.118"/>
  <p:tag name="LATEXADDIN" val="\documentclass{article}&#10;\usepackage{amsmath}&#10;\pagestyle{empty}&#10;\usepackage[usenames, dvipsnames]{color}&#10;\begin{document}&#10;\color{white}&#10;\begin{eqnarray*}&#10;=\int_1^2 m{d\over dt} \left( {v^2 \over 2}\right) dt&#10;\end{eqnarray*}&#10;\end{document}"/>
  <p:tag name="IGUANATEXSIZE" val="18"/>
  <p:tag name="IGUANATEXCURSOR" val="20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909.6363"/>
  <p:tag name="LATEXADDIN" val="\documentclass{article}&#10;\usepackage{amsmath}&#10;\pagestyle{empty}&#10;\usepackage[usenames, dvipsnames]{color}&#10;\begin{document}&#10;\color{white}&#10;\begin{eqnarray*}&#10;={1\over 2}m v_2^2 - {1\over 2} m v_1^2&#10;\end{eqnarray*}&#10;\end{document}"/>
  <p:tag name="IGUANATEXSIZE" val="18"/>
  <p:tag name="IGUANATEXCURSOR" val="19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2.7372"/>
  <p:tag name="ORIGINALWIDTH" val="519.6851"/>
  <p:tag name="LATEXADDIN" val="\documentclass{article}&#10;\usepackage{amsmath}&#10;\pagestyle{empty}&#10;\usepackage[usenames, dvipsnames]{color}&#10;\begin{document}&#10;\color{white}&#10;\begin{eqnarray*}&#10;=T_2 - T_1&#10;\end{eqnarray*}&#10;\end{document}"/>
  <p:tag name="IGUANATEXSIZE" val="18"/>
  <p:tag name="IGUANATEXCURSOR" val="16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1.4548"/>
  <p:tag name="ORIGINALWIDTH" val="953.1309"/>
  <p:tag name="LATEXADDIN" val="\documentclass{article}&#10;\usepackage{amsmath}&#10;\pagestyle{empty}&#10;\usepackage[usenames, dvipsnames]{color}&#10;\begin{document}&#10;\color{white}&#10;\begin{eqnarray*}&#10;{d\vec{v} \over dt} \cdot \vec{v} = \sum_{i = 1}^3 {dv_i \over dt} v_i&#10;\end{eqnarray*}&#10;\end{document}"/>
  <p:tag name="IGUANATEXSIZE" val="18"/>
  <p:tag name="IGUANATEXCURSOR" val="22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1.4548"/>
  <p:tag name="ORIGINALWIDTH" val="938.8826"/>
  <p:tag name="LATEXADDIN" val="\documentclass{article}&#10;\usepackage{amsmath}&#10;\pagestyle{empty}&#10;\usepackage[usenames, dvipsnames]{color}&#10;\begin{document}&#10;\color{white}&#10;\begin{eqnarray*}&#10; = \sum_{i = 1}^3 {d \over dt} \left( {1\over 2}v_i v_i \right)&#10;\end{eqnarray*}&#10;\end{document}"/>
  <p:tag name="IGUANATEXSIZE" val="18"/>
  <p:tag name="IGUANATEXCURSOR" val="2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304.462"/>
  <p:tag name="OUTPUTDPI" val="1200"/>
  <p:tag name="LATEXADDIN" val="\documentclass{article}&#10;\usepackage{amsmath}&#10;\pagestyle{empty}&#10;\usepackage{color}&#10;\begin{document}&#10;\color{white}&#10;\begin{eqnarray*}&#10;=m \vec{a}&#10;\end{eqnarray*}&#10;\end{document}"/>
  <p:tag name="IGUANATEXSIZE" val="18"/>
  <p:tag name="IGUANATEXCURSOR" val="141"/>
  <p:tag name="TRANSPARENCY" val="True"/>
  <p:tag name="FILENAME" val=""/>
  <p:tag name="INPUTTYPE" val="0"/>
  <p:tag name="LATEXENGINEID" val="0"/>
  <p:tag name="TEMPFOLDER" val="E:\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655.418"/>
  <p:tag name="LATEXADDIN" val="\documentclass{article}&#10;\usepackage{amsmath}&#10;\pagestyle{empty}&#10;\usepackage[usenames, dvipsnames]{color}&#10;\begin{document}&#10;\color{white}&#10;\begin{eqnarray*}&#10;={d\over dt} \left(&#10;{1\over 2} v^2&#10;\right)&#10;\end{eqnarray*}&#10;\end{document}"/>
  <p:tag name="IGUANATEXSIZE" val="18"/>
  <p:tag name="IGUANATEXCURSOR" val="18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376.828"/>
  <p:tag name="LATEXADDIN" val="\documentclass{article}&#10;\usepackage{amsmath}&#10;\pagestyle{empty}&#10;\usepackage[usenames, dvipsnames]{color}&#10;\begin{document}&#10;\color{white}&#10;\begin{eqnarray*}&#10;W_{12} = U_1 - U_2 = T_2 - T_1&#10;\end{eqnarray*}&#10;\end{document}"/>
  <p:tag name="IGUANATEXSIZE" val="18"/>
  <p:tag name="IGUANATEXCURSOR" val="18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995.1256"/>
  <p:tag name="LATEXADDIN" val="\documentclass{article}&#10;\usepackage{amsmath}&#10;\pagestyle{empty}&#10;\usepackage[usenames, dvipsnames]{color}&#10;\begin{document}&#10;\color{white}&#10;\begin{eqnarray*}&#10;T_1 + U_1 = T_2 + U_2&#10;\end{eqnarray*}&#10;\end{document}"/>
  <p:tag name="IGUANATEXSIZE" val="18"/>
  <p:tag name="IGUANATEXCURSOR" val="17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833.1458"/>
  <p:tag name="LATEXADDIN" val="\documentclass{article}&#10;\usepackage{amsmath}&#10;\pagestyle{empty}&#10;\usepackage[usenames, dvipsnames]{color}&#10;\begin{document}&#10;\color{white}&#10;\begin{eqnarray*}&#10;\nabla \times \nabla U(\vec{r}) = 0&#10;\end{eqnarray*}&#10;\end{document}"/>
  <p:tag name="IGUANATEXSIZE" val="18"/>
  <p:tag name="IGUANATEXCURSOR" val="18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181.477"/>
  <p:tag name="OUTPUTDPI" val="1200"/>
  <p:tag name="LATEXADDIN" val="\documentclass{article}&#10;\usepackage{amsmath}&#10;\pagestyle{empty}&#10;\usepackage[dvipsnames]{xcolor}&#10;\begin{document}&#10;\color{white}&#10;\begin{eqnarray*}&#10;\nabla U \cdot d\vec{r} = \left(&#10;{\partial U \over \partial x} \hat{x}+&#10;{\partial U \over \partial y} \hat{y}&#10;\right) \cdot \left(&#10;dx \hat{x} + dy \hat{y}&#10;\right)&#10;\end{eqnarray*}&#10;\end{document}"/>
  <p:tag name="IGUANATEXSIZE" val="16"/>
  <p:tag name="IGUANATEXCURSOR" val="149"/>
  <p:tag name="TRANSPARENCY" val="True"/>
  <p:tag name="FILENAME" val=""/>
  <p:tag name="INPUTTYPE" val="0"/>
  <p:tag name="LATEXENGINEID" val="0"/>
  <p:tag name="TEMPFOLDER" val="C:\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145"/>
  <p:tag name="ORIGINALWIDTH" val="941.8823"/>
  <p:tag name="OUTPUTDPI" val="1200"/>
  <p:tag name="LATEXADDIN" val="\documentclass{article}&#10;\usepackage{amsmath}&#10;\pagestyle{empty}&#10;\usepackage[dvipsnames]{xcolor}&#10;\begin{document}&#10;\color{white}&#10;\begin{eqnarray*}&#10;= {\partial U \over \partial x} dx+&#10;{\partial U \over \partial y} dy &#10;\end{eqnarray*}&#10;\end{document}"/>
  <p:tag name="IGUANATEXSIZE" val="16"/>
  <p:tag name="IGUANATEXCURSOR" val="212"/>
  <p:tag name="TRANSPARENCY" val="True"/>
  <p:tag name="FILENAME" val=""/>
  <p:tag name="INPUTTYPE" val="0"/>
  <p:tag name="LATEXENGINEID" val="0"/>
  <p:tag name="TEMPFOLDER" val="C:\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284.2145"/>
  <p:tag name="OUTPUTDPI" val="1200"/>
  <p:tag name="LATEXADDIN" val="\documentclass{article}&#10;\usepackage{amsmath}&#10;\pagestyle{empty}&#10;\usepackage[dvipsnames]{xcolor}&#10;\begin{document}&#10;\color{white}&#10;\begin{eqnarray*}&#10;=dU &#10;\end{eqnarray*}&#10;\end{document}"/>
  <p:tag name="IGUANATEXSIZE" val="16"/>
  <p:tag name="IGUANATEXCURSOR" val="147"/>
  <p:tag name="TRANSPARENCY" val="True"/>
  <p:tag name="FILENAME" val=""/>
  <p:tag name="INPUTTYPE" val="0"/>
  <p:tag name="LATEXENGINEID" val="0"/>
  <p:tag name="TEMPFOLDER" val="C:\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564.6794"/>
  <p:tag name="OUTPUTDPI" val="1200"/>
  <p:tag name="LATEXADDIN" val="\documentclass{article}&#10;\usepackage{amsmath}&#10;\pagestyle{empty}&#10;\usepackage[dvipsnames]{xcolor}&#10;\begin{document}&#10;\color{white}&#10;\begin{eqnarray*}&#10;T \equiv {1\over 2} m v^2&#10;\end{eqnarray*}&#10;\end{document}"/>
  <p:tag name="IGUANATEXSIZE" val="18"/>
  <p:tag name="IGUANATEXCURSOR" val="169"/>
  <p:tag name="TRANSPARENCY" val="True"/>
  <p:tag name="FILENAME" val=""/>
  <p:tag name="INPUTTYPE" val="0"/>
  <p:tag name="LATEXENGINEID" val="0"/>
  <p:tag name="TEMPFOLDER" val="C:\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1938"/>
  <p:tag name="ORIGINALWIDTH" val="3266.592"/>
  <p:tag name="LATEXADDIN" val="\documentclass{article}&#10;\usepackage{amsmath}&#10;\pagestyle{empty}&#10;\usepackage[usenames, dvipsnames]{color}&#10;\begin{document}&#10;\color{white}&#10;\[ \varepsilon_{ijk} = \left\{ \begin{array}{lll}&#10;         +1 &amp; \mbox{if $i$, $j$, $k$ form an even permutation of $1$, $2$, $3$};\\&#10;        -1 &amp; \mbox{if $i$, $j$, $k$ form an odd permutation of $1$, $2$, $3$};\\&#10;         0 &amp; \mbox{if any index is equal to any other index}.\end{array} \right. \]&#10;\end{document}"/>
  <p:tag name="IGUANATEXSIZE" val="18"/>
  <p:tag name="IGUANATEXCURSOR" val="40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1938"/>
  <p:tag name="ORIGINALWIDTH" val="3301.837"/>
  <p:tag name="LATEXADDIN" val="\documentclass{article}&#10;\usepackage{amsmath}&#10;\pagestyle{empty}&#10;\usepackage[usenames, dvipsnames]{color}&#10;\begin{document}&#10;\color{white}&#10;\[ \varepsilon_{ijk} = \left\{ \begin{array}{lll}&#10;         +1 &amp; \mbox{if $(i,j,k)$ is either $(1,2,3)$, $(2,3,1)$ or $(3,1,2)$};\\&#10;        -1 &amp; \mbox{if $(i,j,k)$ is either $(1,3,2)$, $(2,1,3)$ or $(3,2,1)$};\\&#10;         0 &amp; \mbox{if any index is equal to any other index}.\end{array} \right. \]&#10;\end{document}"/>
  <p:tag name="IGUANATEXSIZE" val="18"/>
  <p:tag name="IGUANATEXCURSOR" val="3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3.967"/>
  <p:tag name="ORIGINALWIDTH" val="1473.566"/>
  <p:tag name="OUTPUTDPI" val="1200"/>
  <p:tag name="LATEXADDIN" val="\documentclass{article}&#10;\usepackage{amsmath}&#10;\pagestyle{empty}&#10;\usepackage{color}&#10;\begin{document}&#10;\color{white}&#10;\begin{eqnarray*}&#10;\vec{F} = {d (m \vec{v}) \over dt} = {dm \over dt} \vec{v} + m {d \vec{v} \over dt}&#10;\end{eqnarray*}&#10;\end{document}"/>
  <p:tag name="IGUANATEXSIZE" val="18"/>
  <p:tag name="IGUANATEXCURSOR" val="213"/>
  <p:tag name="TRANSPARENCY" val="True"/>
  <p:tag name="FILENAME" val=""/>
  <p:tag name="INPUTTYPE" val="0"/>
  <p:tag name="LATEXENGINEID" val="0"/>
  <p:tag name="TEMPFOLDER" val="E:\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01.4248"/>
  <p:tag name="LATEXADDIN" val="\documentclass{article}&#10;\usepackage{amsmath}&#10;\pagestyle{empty}&#10;\usepackage[usenames, dvipsnames]{color}&#10;\begin{document}&#10;\color{white}&#10;\begin{eqnarray*}&#10;\vec{C} = \vec{A} \times \vec{B}&#10;\end{eqnarray*}&#10;\end{document}"/>
  <p:tag name="IGUANATEXSIZE" val="18"/>
  <p:tag name="IGUANATEXCURSOR" val="18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2389.201"/>
  <p:tag name="LATEXADDIN" val="\documentclass{article}&#10;\usepackage{amsmath}&#10;\pagestyle{empty}&#10;\usepackage[usenames, dvipsnames]{color}&#10;\begin{document}&#10;\color{white}&#10;\begin{eqnarray*}&#10;=(A_x \hat{x}+A_y \hat{y} + A_z \hat{z} ) \times (B_x \hat{x} + B_y \hat{y} + B_z \hat{z})&#10;\end{eqnarray*}&#10;\end{document}"/>
  <p:tag name="IGUANATEXSIZE" val="18"/>
  <p:tag name="IGUANATEXCURSOR" val="24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3217.098"/>
  <p:tag name="LATEXADDIN" val="\documentclass{article}&#10;\usepackage{amsmath}&#10;\pagestyle{empty}&#10;\usepackage[usenames, dvipsnames]{color}&#10;\begin{document}&#10;\color{white}&#10;\begin{eqnarray*}&#10;=(A_y B_z - A_z B_y) \hat{x} +(A_z B_x - A_x B_z)\hat{y} + (A_x B_y - A_y B_x)\hat{z}&#10;\end{eqnarray*}&#10;\end{document}"/>
  <p:tag name="IGUANATEXSIZE" val="18"/>
  <p:tag name="IGUANATEXCURSOR" val="2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070.866"/>
  <p:tag name="LATEXADDIN" val="\documentclass{article}&#10;\usepackage{amsmath}&#10;\pagestyle{empty}&#10;\usepackage[usenames, dvipsnames]{color}&#10;\begin{document}&#10;\color{white}&#10;\begin{eqnarray*}&#10;=C_x \hat{x} + C_y \hat{y} + C_z \hat{z}&#10;\end{eqnarray*}&#10;\end{document}"/>
  <p:tag name="IGUANATEXSIZE" val="18"/>
  <p:tag name="IGUANATEXCURSOR" val="19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063.367"/>
  <p:tag name="LATEXADDIN" val="\documentclass{article}&#10;\usepackage{amsmath}&#10;\pagestyle{empty}&#10;\usepackage[usenames, dvipsnames]{color}&#10;\begin{document}&#10;\color{white}&#10;\begin{eqnarray*}&#10;C_x = A_y B_z - A_z B_y&#10;\end{eqnarray*}&#10;\end{document}"/>
  <p:tag name="IGUANATEXSIZE" val="18"/>
  <p:tag name="IGUANATEXCURSOR" val="17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.4863"/>
  <p:tag name="ORIGINALWIDTH" val="1043.87"/>
  <p:tag name="LATEXADDIN" val="\documentclass{article}&#10;\usepackage{amsmath}&#10;\pagestyle{empty}&#10;\usepackage[usenames, dvipsnames]{color}&#10;\begin{document}&#10;\color{white}&#10;\begin{eqnarray*}&#10;C_1 = A_2 B_3 - A_3 B_2&#10;\end{eqnarray*}&#10;\end{document}"/>
  <p:tag name="IGUANATEXSIZE" val="18"/>
  <p:tag name="IGUANATEXCURSOR" val="17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.4863"/>
  <p:tag name="ORIGINALWIDTH" val="1290.589"/>
  <p:tag name="LATEXADDIN" val="\documentclass{article}&#10;\usepackage{amsmath}&#10;\pagestyle{empty}&#10;\usepackage[usenames, dvipsnames]{color}&#10;\begin{document}&#10;\color{white}&#10;\begin{eqnarray*}&#10; = \varepsilon_{123} A_2 B_3 + \varepsilon_{132} A_3 B_2&#10;\end{eqnarray*}&#10;\end{document}"/>
  <p:tag name="IGUANATEXSIZE" val="18"/>
  <p:tag name="IGUANATEXCURSOR" val="15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6.4642"/>
  <p:tag name="ORIGINALWIDTH" val="1010.124"/>
  <p:tag name="LATEXADDIN" val="\documentclass{article}&#10;\usepackage{amsmath}&#10;\pagestyle{empty}&#10;\usepackage[usenames, dvipsnames]{color}&#10;\begin{document}&#10;\color{white}&#10;\begin{eqnarray*}&#10;C_1 =\sum_{j,k} \varepsilon_{1jk} A_j B_k&#10;\end{eqnarray*}&#10;\end{document}"/>
  <p:tag name="IGUANATEXSIZE" val="18"/>
  <p:tag name="IGUANATEXCURSOR" val="19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6.4642"/>
  <p:tag name="ORIGINALWIDTH" val="981.6273"/>
  <p:tag name="LATEXADDIN" val="\documentclass{article}&#10;\usepackage{amsmath}&#10;\pagestyle{empty}&#10;\usepackage[usenames, dvipsnames]{color}&#10;\begin{document}&#10;\color{white}&#10;\begin{eqnarray*}&#10;C_i =\sum_{j,k} \varepsilon_{ijk} A_j B_k&#10;\end{eqnarray*}&#10;\end{document}"/>
  <p:tag name="IGUANATEXSIZE" val="18"/>
  <p:tag name="IGUANATEXCURSOR" val="18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8.7027"/>
  <p:tag name="ORIGINALWIDTH" val="1450.319"/>
  <p:tag name="LATEXADDIN" val="\documentclass{article}&#10;\usepackage{amsmath}&#10;\pagestyle{empty}&#10;\usepackage[usenames, dvipsnames]{color}&#10;\begin{document}&#10;\color{white}&#10;\begin{eqnarray*}&#10;\vec{C} = \sum_{i = 1}^3 \sum_{j = 1}^3 \sum_{k = 1}^3 \varepsilon_{ijk} \hat{e}_i A_j B_k&#10;\end{eqnarray*}&#10;\end{document}"/>
  <p:tag name="IGUANATEXSIZE" val="18"/>
  <p:tag name="IGUANATEXCURSOR" val="24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898.3877"/>
  <p:tag name="OUTPUTDPI" val="1200"/>
  <p:tag name="LATEXADDIN" val="\documentclass{article}&#10;\usepackage{amsmath}&#10;\pagestyle{empty}&#10;\usepackage{color}&#10;\begin{document}&#10;\color{white}&#10;\begin{eqnarray*}&#10; {dm \over dt} \vec{v} + m {d \vec{v} \over dt} = 0&#10;\end{eqnarray*}&#10;\end{document}"/>
  <p:tag name="IGUANATEXSIZE" val="18"/>
  <p:tag name="IGUANATEXCURSOR" val="182"/>
  <p:tag name="TRANSPARENCY" val="True"/>
  <p:tag name="FILENAME" val=""/>
  <p:tag name="INPUTTYPE" val="0"/>
  <p:tag name="LATEXENGINEID" val="0"/>
  <p:tag name="TEMPFOLDER" val="E:\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7.8965"/>
  <p:tag name="ORIGINALWIDTH" val="1410.574"/>
  <p:tag name="LATEXADDIN" val="\documentclass{article}&#10;\usepackage{amsmath}&#10;\pagestyle{empty}&#10;\usepackage[usenames, dvipsnames]{color}&#10;\begin{document}&#10;\color{white}&#10;\[ &#10;%\renewcommand{\arraystretch}{1.8}&#10;\vec{A} \times \vec{B} = &#10;\renewcommand{\arraystretch}{1.9}&#10;\left| \begin{array}{ccc}&#10;         \hat{x} &amp; \hat{y} &amp; \hat{z}\\&#10;        A_x &amp; A_y &amp; A_z\\&#10;         B_x &amp; B_y &amp; B_z \end{array} \right| \]&#10;\end{document}"/>
  <p:tag name="IGUANATEXSIZE" val="18"/>
  <p:tag name="IGUANATEXCURSOR" val="23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.2373"/>
  <p:tag name="ORIGINALWIDTH" val="434.1957"/>
  <p:tag name="LATEXADDIN" val="\documentclass{article}&#10;\usepackage{amsmath}&#10;\pagestyle{empty}&#10;\usepackage[usenames, dvipsnames]{color}&#10;\begin{document}&#10;\color{white}&#10;\begin{eqnarray*}&#10;\varepsilon_{112} = 0&#10;\end{eqnarray*}&#10;\end{document}"/>
  <p:tag name="IGUANATEXSIZE" val="18"/>
  <p:tag name="IGUANATEXCURSOR" val="17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451.4435"/>
  <p:tag name="LATEXADDIN" val="\documentclass{article}&#10;\usepackage{amsmath}&#10;\pagestyle{empty}&#10;\usepackage[usenames, dvipsnames]{color}&#10;\begin{document}&#10;\color{white}&#10;\begin{eqnarray*}&#10;\varepsilon_{xxy} = 0&#10;\end{eqnarray*}&#10;\end{document}"/>
  <p:tag name="IGUANATEXSIZE" val="18"/>
  <p:tag name="IGUANATEXCURSOR" val="17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524.9344"/>
  <p:tag name="LATEXADDIN" val="\documentclass{article}&#10;\usepackage{amsmath}&#10;\pagestyle{empty}&#10;\usepackage[usenames, dvipsnames]{color}&#10;\begin{document}&#10;\color{white}&#10;\begin{eqnarray*}&#10;\varepsilon_{213} = -1&#10;\end{eqnarray*}&#10;\end{document}"/>
  <p:tag name="IGUANATEXSIZE" val="18"/>
  <p:tag name="IGUANATEXCURSOR" val="17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537.6827"/>
  <p:tag name="LATEXADDIN" val="\documentclass{article}&#10;\usepackage{amsmath}&#10;\pagestyle{empty}&#10;\usepackage[usenames, dvipsnames]{color}&#10;\begin{document}&#10;\color{white}&#10;\begin{eqnarray*}&#10;\varepsilon_{yxz} = -1&#10;\end{eqnarray*}&#10;\end{document}"/>
  <p:tag name="IGUANATEXSIZE" val="18"/>
  <p:tag name="IGUANATEXCURSOR" val="17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428.9464"/>
  <p:tag name="LATEXADDIN" val="\documentclass{article}&#10;\usepackage{amsmath}&#10;\pagestyle{empty}&#10;\usepackage[usenames, dvipsnames]{color}&#10;\begin{document}&#10;\color{white}&#10;\begin{eqnarray*}&#10;\varepsilon_{123} = 1&#10;\end{eqnarray*}&#10;\end{document}"/>
  <p:tag name="IGUANATEXSIZE" val="18"/>
  <p:tag name="IGUANATEXCURSOR" val="17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440.9449"/>
  <p:tag name="LATEXADDIN" val="\documentclass{article}&#10;\usepackage{amsmath}&#10;\pagestyle{empty}&#10;\usepackage[usenames, dvipsnames]{color}&#10;\begin{document}&#10;\color{white}&#10;\begin{eqnarray*}&#10;\varepsilon_{xyz} = 1&#10;\end{eqnarray*}&#10;\end{document}"/>
  <p:tag name="IGUANATEXSIZE" val="18"/>
  <p:tag name="IGUANATEXCURSOR" val="16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1938"/>
  <p:tag name="ORIGINALWIDTH" val="3301.837"/>
  <p:tag name="LATEXADDIN" val="\documentclass{article}&#10;\usepackage{amsmath}&#10;\pagestyle{empty}&#10;\usepackage[usenames, dvipsnames]{color}&#10;\begin{document}&#10;\color{white}&#10;\[ \varepsilon_{ijk} = \left\{ \begin{array}{lll}&#10;         +1 &amp; \mbox{if $(i,j,k)$ is either $(1,2,3)$, $(2,3,1)$ or $(3,1,2)$};\\&#10;        -1 &amp; \mbox{if $(i,j,k)$ is either $(1,3,2)$, $(2,1,3)$ or $(3,2,1)$};\\&#10;         0 &amp; \mbox{if any index is equal to any other index}.\end{array} \right. \]&#10;\end{document}"/>
  <p:tag name="IGUANATEXSIZE" val="18"/>
  <p:tag name="IGUANATEXCURSOR" val="33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01.4248"/>
  <p:tag name="LATEXADDIN" val="\documentclass{article}&#10;\usepackage{amsmath}&#10;\pagestyle{empty}&#10;\usepackage[usenames, dvipsnames]{color}&#10;\begin{document}&#10;\color{white}&#10;\begin{eqnarray*}&#10;\vec{C} = \vec{A} \times \vec{B}&#10;\end{eqnarray*}&#10;\end{document}"/>
  <p:tag name="IGUANATEXSIZE" val="18"/>
  <p:tag name="IGUANATEXCURSOR" val="18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6.4642"/>
  <p:tag name="ORIGINALWIDTH" val="981.6273"/>
  <p:tag name="LATEXADDIN" val="\documentclass{article}&#10;\usepackage{amsmath}&#10;\pagestyle{empty}&#10;\usepackage[usenames, dvipsnames]{color}&#10;\begin{document}&#10;\color{white}&#10;\begin{eqnarray*}&#10;C_i =\sum_{j,k} \varepsilon_{ijk} A_j B_k&#10;\end{eqnarray*}&#10;\end{document}"/>
  <p:tag name="IGUANATEXSIZE" val="18"/>
  <p:tag name="IGUANATEXCURSOR" val="1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285.7143"/>
  <p:tag name="OUTPUTDPI" val="1200"/>
  <p:tag name="LATEXADDIN" val="\documentclass{article}&#10;\usepackage{amsmath}&#10;\pagestyle{empty}&#10;\usepackage{color}&#10;\begin{document}&#10;\color{white}&#10;\begin{eqnarray*}&#10;\vec{v} = 0&#10;\end{eqnarray*}&#10;\end{document}"/>
  <p:tag name="IGUANATEXSIZE" val="18"/>
  <p:tag name="IGUANATEXCURSOR" val="142"/>
  <p:tag name="TRANSPARENCY" val="True"/>
  <p:tag name="FILENAME" val=""/>
  <p:tag name="INPUTTYPE" val="0"/>
  <p:tag name="LATEXENGINEID" val="0"/>
  <p:tag name="TEMPFOLDER" val="E:\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781.4023"/>
  <p:tag name="OUTPUTDPI" val="1200"/>
  <p:tag name="LATEXADDIN" val="\documentclass{article}&#10;\usepackage{amsmath}&#10;\pagestyle{empty}&#10;\usepackage[usenames, dvipsnames]{color}&#10;\begin{document}&#10;\color{white}&#10;\begin{eqnarray*}&#10;C_i = \varepsilon_{ijk} A_j B_k&#10;\end{eqnarray*}&#10;\end{document}"/>
  <p:tag name="IGUANATEXSIZE" val="18"/>
  <p:tag name="IGUANATEXCURSOR" val="158"/>
  <p:tag name="TRANSPARENCY" val="True"/>
  <p:tag name="FILENAME" val=""/>
  <p:tag name="INPUTTYPE" val="0"/>
  <p:tag name="LATEXENGINEID" val="0"/>
  <p:tag name="TEMPFOLDER" val="c:\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614.9232"/>
  <p:tag name="OUTPUTDPI" val="1200"/>
  <p:tag name="LATEXADDIN" val="\documentclass{article}&#10;\usepackage{amsmath}&#10;\pagestyle{empty}&#10;\usepackage[dvipsnames]{xcolor}&#10;\begin{document}&#10;\color{white}&#10;\begin{eqnarray*}&#10;\vec{C}= \nabla \times \vec{A}&#10;\end{eqnarray*}&#10;\end{document}"/>
  <p:tag name="IGUANATEXSIZE" val="18"/>
  <p:tag name="IGUANATEXCURSOR" val="174"/>
  <p:tag name="TRANSPARENCY" val="True"/>
  <p:tag name="FILENAME" val=""/>
  <p:tag name="INPUTTYPE" val="0"/>
  <p:tag name="LATEXENGINEID" val="0"/>
  <p:tag name="TEMPFOLDER" val="c:\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145"/>
  <p:tag name="ORIGINALWIDTH" val="1272.591"/>
  <p:tag name="LATEXADDIN" val="\documentclass{article}&#10;\usepackage{amsmath}&#10;\pagestyle{empty}&#10;\usepackage[usenames, dvipsnames]{color}&#10;\begin{document}&#10;\color{white}&#10;\begin{eqnarray*}&#10;\nabla ={\partial \over \partial x} \hat{x} + {\partial \over \partial y} \hat{y} + {\partial \over \partial z} \hat{z}&#10;\end{eqnarray*}&#10;\end{document}"/>
  <p:tag name="IGUANATEXSIZE" val="18"/>
  <p:tag name="IGUANATEXCURSOR" val="26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073"/>
  <p:tag name="ORIGINALWIDTH" val="1061.117"/>
  <p:tag name="OUTPUTDPI" val="1200"/>
  <p:tag name="LATEXADDIN" val="\documentclass{article}&#10;\usepackage{amsmath}&#10;\pagestyle{empty}&#10;\usepackage[usenames, dvipsnames]{color}&#10;\begin{document}&#10;\color{white}&#10;\begin{eqnarray*}&#10;C_i =\sum_{j,k} \varepsilon_{ijk} {\partial \over \partial x_j} A_k&#10;\end{eqnarray*}&#10;\end{document}"/>
  <p:tag name="IGUANATEXSIZE" val="18"/>
  <p:tag name="IGUANATEXCURSOR" val="215"/>
  <p:tag name="TRANSPARENCY" val="True"/>
  <p:tag name="FILENAME" val=""/>
  <p:tag name="INPUTTYPE" val="0"/>
  <p:tag name="LATEXENGINEID" val="0"/>
  <p:tag name="TEMPFOLDER" val="c:\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6.4642"/>
  <p:tag name="ORIGINALWIDTH" val="787.4016"/>
  <p:tag name="OUTPUTDPI" val="1200"/>
  <p:tag name="LATEXADDIN" val="\documentclass{article}&#10;\usepackage{amsmath}&#10;\pagestyle{empty}&#10;\usepackage[usenames, dvipsnames]{color}&#10;\begin{document}&#10;\color{white}&#10;\begin{eqnarray*}&#10;=\sum_{j,k} \varepsilon_{ijk} {\partial_j} A_k&#10;\end{eqnarray*}&#10;\end{document}"/>
  <p:tag name="IGUANATEXSIZE" val="18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752.156"/>
  <p:tag name="OUTPUTDPI" val="1200"/>
  <p:tag name="LATEXADDIN" val="\documentclass{article}&#10;\usepackage{amsmath}&#10;\pagestyle{empty}&#10;\usepackage[dvipsnames]{xcolor}&#10;\begin{document}&#10;\color{white}&#10;\begin{eqnarray*}&#10;C_i = \varepsilon_{ijk} \partial_j A_k&#10;\end{eqnarray*}&#10;\end{document}"/>
  <p:tag name="IGUANATEXSIZE" val="18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9861"/>
  <p:tag name="ORIGINALWIDTH" val="652.4184"/>
  <p:tag name="OUTPUTDPI" val="1200"/>
  <p:tag name="LATEXADDIN" val="\documentclass{article}&#10;\usepackage{amsmath}&#10;\pagestyle{empty}&#10;\usepackage[dvipsnames]{xcolor}&#10;\begin{document}&#10;\color{white}&#10;\begin{eqnarray*}&#10;\nabla \times \nabla \phi = 0&#10;\end{eqnarray*}&#10;\end{document}"/>
  <p:tag name="IGUANATEXSIZE" val="18"/>
  <p:tag name="IGUANATEXCURSOR" val="170"/>
  <p:tag name="TRANSPARENCY" val="True"/>
  <p:tag name="FILENAME" val=""/>
  <p:tag name="INPUTTYPE" val="0"/>
  <p:tag name="LATEXENGINEID" val="0"/>
  <p:tag name="TEMPFOLDER" val="c:\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336"/>
  <p:tag name="ORIGINALWIDTH" val="1244.844"/>
  <p:tag name="OUTPUTDPI" val="1200"/>
  <p:tag name="LATEXADDIN" val="\documentclass{article}&#10;\usepackage{amsmath}&#10;\pagestyle{empty}&#10;\usepackage[dvipsnames]{xcolor}&#10;\begin{document}&#10;\color{white}&#10;\begin{eqnarray*}&#10;\left( \nabla \times \nabla \phi \right)_i = \varepsilon_{ijk} \partial_j \partial_k \phi &#10;\end{eqnarray*}&#10;\end{document}"/>
  <p:tag name="IGUANATEXSIZE" val="18"/>
  <p:tag name="IGUANATEXCURSOR" val="233"/>
  <p:tag name="TRANSPARENCY" val="True"/>
  <p:tag name="FILENAME" val=""/>
  <p:tag name="INPUTTYPE" val="0"/>
  <p:tag name="LATEXENGINEID" val="0"/>
  <p:tag name="TEMPFOLDER" val="c:\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1516.311"/>
  <p:tag name="OUTPUTDPI" val="1200"/>
  <p:tag name="LATEXADDIN" val="\documentclass{article}&#10;\usepackage{amsmath}&#10;\pagestyle{empty}&#10;\usepackage[dvipsnames]{xcolor}&#10;\begin{document}&#10;\color{white}&#10;\begin{eqnarray*}&#10; = {1\over 2} \left( \varepsilon_{ijk} \partial_j \partial_k \phi + \varepsilon_{ikj} \partial_k \partial_j \phi  \right)&#10;\end{eqnarray*}&#10;\end{document}"/>
  <p:tag name="IGUANATEXSIZE" val="18"/>
  <p:tag name="IGUANATEXCURSOR" val="228"/>
  <p:tag name="TRANSPARENCY" val="True"/>
  <p:tag name="FILENAME" val=""/>
  <p:tag name="INPUTTYPE" val="0"/>
  <p:tag name="LATEXENGINEID" val="0"/>
  <p:tag name="TEMPFOLDER" val="c:\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1315.336"/>
  <p:tag name="OUTPUTDPI" val="1200"/>
  <p:tag name="LATEXADDIN" val="\documentclass{article}&#10;\usepackage{amsmath}&#10;\pagestyle{empty}&#10;\usepackage[dvipsnames]{xcolor}&#10;\begin{document}&#10;\color{white}&#10;\begin{eqnarray*}&#10; = {1\over 2}  \varepsilon_{ijk} \left( \partial_j \partial_k \phi - \partial_k \partial_j \phi  \right)&#10;\end{eqnarray*}&#10;\end{document}"/>
  <p:tag name="IGUANATEXSIZE" val="18"/>
  <p:tag name="IGUANATEXCURSOR" val="212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89.6888"/>
  <p:tag name="OUTPUTDPI" val="1200"/>
  <p:tag name="LATEXADDIN" val="\documentclass{article}&#10;\usepackage{amsmath}&#10;\pagestyle{empty}&#10;\usepackage{color}&#10;\begin{document}&#10;\color{white}&#10;\begin{eqnarray*}&#10; m {d \vec{v} \over dt} = 0&#10;\end{eqnarray*}&#10;\end{document}"/>
  <p:tag name="IGUANATEXSIZE" val="18"/>
  <p:tag name="IGUANATEXCURSOR" val="131"/>
  <p:tag name="TRANSPARENCY" val="True"/>
  <p:tag name="FILENAME" val=""/>
  <p:tag name="INPUTTYPE" val="0"/>
  <p:tag name="LATEXENGINEID" val="0"/>
  <p:tag name="TEMPFOLDER" val="E:\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82.2272"/>
  <p:tag name="OUTPUTDPI" val="1200"/>
  <p:tag name="LATEXADDIN" val="\documentclass{article}&#10;\usepackage{amsmath}&#10;\pagestyle{empty}&#10;\usepackage[dvipsnames]{xcolor}&#10;\begin{document}&#10;\color{white}&#10;\begin{eqnarray*}&#10;=0&#10;\end{eqnarray*}&#10;\end{document}"/>
  <p:tag name="IGUANATEXSIZE" val="18"/>
  <p:tag name="IGUANATEXCURSOR" val="146"/>
  <p:tag name="TRANSPARENCY" val="True"/>
  <p:tag name="FILENAME" val=""/>
  <p:tag name="INPUTTYPE" val="0"/>
  <p:tag name="LATEXENGINEID" val="0"/>
  <p:tag name="TEMPFOLDER" val="c:\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865.3918"/>
  <p:tag name="OUTPUTDPI" val="1200"/>
  <p:tag name="LATEXADDIN" val="\documentclass{article}&#10;\usepackage{amsmath}&#10;\pagestyle{empty}&#10;\usepackage[dvipsnames]{xcolor}&#10;\begin{document}&#10;\color{white}&#10;\begin{eqnarray*}&#10;\nabla \cdot (\nabla \times \vec{B}) = 0&#10;\end{eqnarray*}&#10;\end{document}"/>
  <p:tag name="IGUANATEXSIZE" val="18"/>
  <p:tag name="IGUANATEXCURSOR" val="178"/>
  <p:tag name="TRANSPARENCY" val="True"/>
  <p:tag name="FILENAME" val=""/>
  <p:tag name="INPUTTYPE" val="0"/>
  <p:tag name="LATEXENGINEID" val="0"/>
  <p:tag name="TEMPFOLDER" val="c:\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1378.328"/>
  <p:tag name="OUTPUTDPI" val="1200"/>
  <p:tag name="LATEXADDIN" val="\documentclass{article}&#10;\usepackage{amsmath}&#10;\pagestyle{empty}&#10;\usepackage[dvipsnames]{xcolor}&#10;\begin{document}&#10;\color{white}&#10;\begin{eqnarray*}&#10;\nabla \cdot (\nabla \times \vec{B}) = \partial_i \varepsilon_{ijk} \partial_j B_k&#10;\end{eqnarray*}&#10;\end{document}"/>
  <p:tag name="IGUANATEXSIZE" val="18"/>
  <p:tag name="IGUANATEXCURSOR" val="226"/>
  <p:tag name="TRANSPARENCY" val="True"/>
  <p:tag name="FILENAME" val=""/>
  <p:tag name="INPUTTYPE" val="0"/>
  <p:tag name="LATEXENGINEID" val="0"/>
  <p:tag name="TEMPFOLDER" val="c:\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695.1631"/>
  <p:tag name="OUTPUTDPI" val="1200"/>
  <p:tag name="LATEXADDIN" val="\documentclass{article}&#10;\usepackage{amsmath}&#10;\pagestyle{empty}&#10;\usepackage[dvipsnames]{xcolor}&#10;\begin{document}&#10;\color{white}&#10;\begin{eqnarray*}&#10;=  \varepsilon_{ijk} \partial_i \partial_j B_k&#10;\end{eqnarray*}&#10;\end{document}"/>
  <p:tag name="IGUANATEXSIZE" val="18"/>
  <p:tag name="IGUANATEXCURSOR" val="144"/>
  <p:tag name="TRANSPARENCY" val="True"/>
  <p:tag name="FILENAME" val=""/>
  <p:tag name="INPUTTYPE" val="0"/>
  <p:tag name="LATEXENGINEID" val="0"/>
  <p:tag name="TEMPFOLDER" val="c:\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1438.32"/>
  <p:tag name="OUTPUTDPI" val="1200"/>
  <p:tag name="LATEXADDIN" val="\documentclass{article}&#10;\usepackage{amsmath}&#10;\pagestyle{empty}&#10;\usepackage[dvipsnames]{xcolor}&#10;\begin{document}&#10;\color{white}&#10;\begin{eqnarray*}&#10;= {1\over 2} \varepsilon_{ijk} \left( \partial_i \partial_j B_k - \partial_j \partial_i B_k \right)&#10;\end{eqnarray*}&#10;\end{document}"/>
  <p:tag name="IGUANATEXSIZE" val="18"/>
  <p:tag name="IGUANATEXCURSOR" val="231"/>
  <p:tag name="TRANSPARENCY" val="True"/>
  <p:tag name="FILENAME" val=""/>
  <p:tag name="INPUTTYPE" val="0"/>
  <p:tag name="LATEXENGINEID" val="0"/>
  <p:tag name="TEMPFOLDER" val="c:\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82.2272"/>
  <p:tag name="OUTPUTDPI" val="1200"/>
  <p:tag name="LATEXADDIN" val="\documentclass{article}&#10;\usepackage{amsmath}&#10;\pagestyle{empty}&#10;\usepackage[dvipsnames]{xcolor}&#10;\begin{document}&#10;\color{white}&#10;\begin{eqnarray*}&#10;=0&#10;\end{eqnarray*}&#10;\end{document}"/>
  <p:tag name="IGUANATEXSIZE" val="18"/>
  <p:tag name="IGUANATEXCURSOR" val="146"/>
  <p:tag name="TRANSPARENCY" val="True"/>
  <p:tag name="FILENAME" val=""/>
  <p:tag name="INPUTTYPE" val="0"/>
  <p:tag name="LATEXENGINEID" val="0"/>
  <p:tag name="TEMPFOLDER" val="c:\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8.2152"/>
  <p:tag name="ORIGINALWIDTH" val="462.6921"/>
  <p:tag name="OUTPUTDPI" val="1200"/>
  <p:tag name="LATEXADDIN" val="\documentclass{article}&#10;\usepackage{amsmath}&#10;\pagestyle{empty}&#10;\usepackage[dvipsnames]{xcolor}&#10;\begin{document}&#10;\color{white}&#10;\begin{eqnarray*}&#10;{\partial \over \partial x_i} \equiv \partial_i&#10;\end{eqnarray*}&#10;\end{document}"/>
  <p:tag name="IGUANATEXSIZE" val="18"/>
  <p:tag name="IGUANATEXCURSOR" val="191"/>
  <p:tag name="TRANSPARENCY" val="True"/>
  <p:tag name="FILENAME" val=""/>
  <p:tag name="INPUTTYPE" val="0"/>
  <p:tag name="LATEXENGINEID" val="0"/>
  <p:tag name="TEMPFOLDER" val="c:\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1150.356"/>
  <p:tag name="OUTPUTDPI" val="1200"/>
  <p:tag name="LATEXADDIN" val="\documentclass{article}&#10;\usepackage{amsmath}&#10;\pagestyle{empty}&#10;\usepackage[dvipsnames]{xcolor}&#10;\begin{document}&#10;\color{white}&#10;\begin{eqnarray*}&#10;\left( \nabla \times \vec{E} \right)_i = \varepsilon_{ijk} \partial_j E_k &#10;\end{eqnarray*}&#10;\end{document}"/>
  <p:tag name="IGUANATEXSIZE" val="18"/>
  <p:tag name="IGUANATEXCURSOR" val="189"/>
  <p:tag name="TRANSPARENCY" val="True"/>
  <p:tag name="FILENAME" val=""/>
  <p:tag name="INPUTTYPE" val="0"/>
  <p:tag name="LATEXENGINEID" val="0"/>
  <p:tag name="TEMPFOLDER" val="c:\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8.9651"/>
  <p:tag name="ORIGINALWIDTH" val="2287.214"/>
  <p:tag name="OUTPUTDPI" val="1200"/>
  <p:tag name="LATEXADDIN" val="\documentclass{article}&#10;\usepackage{amsmath}&#10;\pagestyle{empty}&#10;\usepackage[dvipsnames]{xcolor}&#10;\begin{document}&#10;\color{white}&#10;\begin{eqnarray*}&#10;\nabla \cdot \vec{E} = {\partial \over \partial x_1} E_1 + {\partial \over \partial x_2} E_2 + {\partial \over \partial x_3} E_3 = \partial_i E_i&#10;\end{eqnarray*}&#10;\end{document}"/>
  <p:tag name="IGUANATEXSIZE" val="18"/>
  <p:tag name="IGUANATEXCURSOR" val="289"/>
  <p:tag name="TRANSPARENCY" val="True"/>
  <p:tag name="FILENAME" val=""/>
  <p:tag name="INPUTTYPE" val="0"/>
  <p:tag name="LATEXENGINEID" val="0"/>
  <p:tag name="TEMPFOLDER" val="c:\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8.2115"/>
  <p:tag name="ORIGINALWIDTH" val="1714.286"/>
  <p:tag name="OUTPUTDPI" val="1200"/>
  <p:tag name="LATEXADDIN" val="\documentclass{article}&#10;\usepackage{amsmath}&#10;\pagestyle{empty}&#10;\usepackage[dvipsnames]{xcolor}&#10;\begin{document}&#10;\color{white}&#10;\begin{eqnarray*}&#10;\nabla^2 \vec{E} = \left( {\partial^2 \over \partial x_1^2} + {\partial^2 \over \partial x_2^2} + {\partial^2 \over \partial x_3^2}&#10;\right) \vec{E}&#10;\end{eqnarray*}&#10;\end{document}"/>
  <p:tag name="IGUANATEXSIZE" val="18"/>
  <p:tag name="IGUANATEXCURSOR" val="236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2354"/>
  <p:tag name="ORIGINALWIDTH" val="285.7143"/>
  <p:tag name="OUTPUTDPI" val="1200"/>
  <p:tag name="LATEXADDIN" val="\documentclass{article}&#10;\usepackage{amsmath}&#10;\pagestyle{empty}&#10;\usepackage{color}&#10;\begin{document}&#10;\color{white}&#10;\begin{eqnarray*}&#10;\vec{v} \neq 0&#10;\end{eqnarray*}&#10;\end{document}"/>
  <p:tag name="IGUANATEXSIZE" val="18"/>
  <p:tag name="IGUANATEXCURSOR" val="143"/>
  <p:tag name="TRANSPARENCY" val="True"/>
  <p:tag name="FILENAME" val=""/>
  <p:tag name="INPUTTYPE" val="0"/>
  <p:tag name="LATEXENGINEID" val="0"/>
  <p:tag name="TEMPFOLDER" val="E:\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953.1309"/>
  <p:tag name="OUTPUTDPI" val="1200"/>
  <p:tag name="LATEXADDIN" val="\documentclass{article}&#10;\usepackage{amsmath}&#10;\pagestyle{empty}&#10;\usepackage[dvipsnames]{xcolor}&#10;\begin{document}&#10;\color{white}&#10;\begin{eqnarray*}&#10;\left( \nabla^2 \vec{E} \right)_i = \partial_j \partial_j E_i&#10;\end{eqnarray*}&#10;\end{document}"/>
  <p:tag name="IGUANATEXSIZE" val="18"/>
  <p:tag name="IGUANATEXCURSOR" val="205"/>
  <p:tag name="TRANSPARENCY" val="True"/>
  <p:tag name="FILENAME" val=""/>
  <p:tag name="INPUTTYPE" val="0"/>
  <p:tag name="LATEXENGINEID" val="0"/>
  <p:tag name="TEMPFOLDER" val="c:\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1938"/>
  <p:tag name="ORIGINALWIDTH" val="3301.837"/>
  <p:tag name="LATEXADDIN" val="\documentclass{article}&#10;\usepackage{amsmath}&#10;\pagestyle{empty}&#10;\usepackage[usenames, dvipsnames]{color}&#10;\begin{document}&#10;\color{white}&#10;\[ \varepsilon_{ijk} = \left\{ \begin{array}{lll}&#10;         +1 &amp; \mbox{if $(i,j,k)$ is either $(1,2,3)$, $(2,3,1)$ or $(3,1,2)$};\\&#10;        -1 &amp; \mbox{if $(i,j,k)$ is either $(1,3,2)$, $(2,1,3)$ or $(3,2,1)$};\\&#10;         0 &amp; \mbox{if any index is equal to any other index}.\end{array} \right. \]&#10;\end{document}"/>
  <p:tag name="IGUANATEXSIZE" val="18"/>
  <p:tag name="IGUANATEXCURSOR" val="33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052.868"/>
  <p:tag name="OUTPUTDPI" val="1200"/>
  <p:tag name="LATEXADDIN" val="\documentclass{article}&#10;\usepackage{amsmath}&#10;\pagestyle{empty}&#10;\usepackage[usenames, dvipsnames]{color}&#10;\begin{document}&#10;\color{white}&#10;\[ \delta_{ij} = \left\{ \begin{array}{ll}&#10;        1 &amp; \mbox{if $i=j$;}\\&#10;        0 &amp; \mbox{if $i\neq j$.}\end{array} \right. \]&#10;\end{document}"/>
  <p:tag name="IGUANATEXSIZE" val="18"/>
  <p:tag name="IGUANATEXCURSOR" val="241"/>
  <p:tag name="TRANSPARENCY" val="True"/>
  <p:tag name="FILENAME" val=""/>
  <p:tag name="INPUTTYPE" val="0"/>
  <p:tag name="LATEXENGINEID" val="0"/>
  <p:tag name="TEMPFOLDER" val="c:\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1504.312"/>
  <p:tag name="OUTPUTDPI" val="1200"/>
  <p:tag name="LATEXADDIN" val="\documentclass{article}&#10;\usepackage{amsmath}&#10;\pagestyle{empty}&#10;\usepackage[dvipsnames]{xcolor}&#10;\begin{document}&#10;\color{white}&#10;\begin{eqnarray*}&#10;\varepsilon_{ijk} \varepsilon_{imn} = \delta_{jm} \delta_{kn} - \delta_{jn} \delta_{km}&#10;\end{eqnarray*}&#10;\end{document}"/>
  <p:tag name="IGUANATEXSIZE" val="18"/>
  <p:tag name="IGUANATEXCURSOR" val="218"/>
  <p:tag name="TRANSPARENCY" val="True"/>
  <p:tag name="FILENAME" val=""/>
  <p:tag name="INPUTTYPE" val="0"/>
  <p:tag name="LATEXENGINEID" val="0"/>
  <p:tag name="TEMPFOLDER" val="c:\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1504.312"/>
  <p:tag name="OUTPUTDPI" val="1200"/>
  <p:tag name="LATEXADDIN" val="\documentclass{article}&#10;\usepackage{amsmath}&#10;\pagestyle{empty}&#10;\usepackage[dvipsnames]{xcolor}&#10;\begin{document}&#10;\color{white}&#10;\begin{eqnarray*}&#10;\varepsilon_{ijk} \varepsilon_{imn} = \delta_{jm} \delta_{kn} - \delta_{jn} \delta_{km}&#10;\end{eqnarray*}&#10;\end{document}"/>
  <p:tag name="IGUANATEXSIZE" val="18"/>
  <p:tag name="IGUANATEXCURSOR" val="218"/>
  <p:tag name="TRANSPARENCY" val="True"/>
  <p:tag name="FILENAME" val=""/>
  <p:tag name="INPUTTYPE" val="0"/>
  <p:tag name="LATEXENGINEID" val="0"/>
  <p:tag name="TEMPFOLDER" val="c:\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863.892"/>
  <p:tag name="OUTPUTDPI" val="1200"/>
  <p:tag name="LATEXADDIN" val="\documentclass{article}&#10;\usepackage{amsmath}&#10;\pagestyle{empty}&#10;\usepackage[dvipsnames]{xcolor}&#10;\begin{document}&#10;\color{white}&#10;\begin{eqnarray*}&#10;\varepsilon_{imn} \varepsilon_{jmn} = 2\delta_{ij} &#10;\end{eqnarray*}&#10;\end{document}"/>
  <p:tag name="IGUANATEXSIZE" val="18"/>
  <p:tag name="IGUANATEXCURSOR" val="195"/>
  <p:tag name="TRANSPARENCY" val="True"/>
  <p:tag name="FILENAME" val=""/>
  <p:tag name="INPUTTYPE" val="0"/>
  <p:tag name="LATEXENGINEID" val="0"/>
  <p:tag name="TEMPFOLDER" val="c:\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621.6723"/>
  <p:tag name="OUTPUTDPI" val="1200"/>
  <p:tag name="LATEXADDIN" val="\documentclass{article}&#10;\usepackage{amsmath}&#10;\pagestyle{empty}&#10;\usepackage[dvipsnames]{xcolor}&#10;\begin{document}&#10;\color{white}&#10;\begin{eqnarray*}&#10;\varepsilon_{ijk} \varepsilon_{ijk} = 6 &#10;\end{eqnarray*}&#10;\end{document}"/>
  <p:tag name="IGUANATEXSIZE" val="18"/>
  <p:tag name="IGUANATEXCURSOR" val="183"/>
  <p:tag name="TRANSPARENCY" val="True"/>
  <p:tag name="FILENAME" val=""/>
  <p:tag name="INPUTTYPE" val="0"/>
  <p:tag name="LATEXENGINEID" val="0"/>
  <p:tag name="TEMPFOLDER" val="c:\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1150.356"/>
  <p:tag name="OUTPUTDPI" val="1200"/>
  <p:tag name="LATEXADDIN" val="\documentclass{article}&#10;\usepackage{amsmath}&#10;\pagestyle{empty}&#10;\usepackage[dvipsnames]{xcolor}&#10;\begin{document}&#10;\color{white}&#10;\begin{eqnarray*}&#10;\left( \nabla \times \vec{E} \right)_i = \varepsilon_{ijk} \partial_j E_k &#10;\end{eqnarray*}&#10;\end{document}"/>
  <p:tag name="IGUANATEXSIZE" val="18"/>
  <p:tag name="IGUANATEXCURSOR" val="189"/>
  <p:tag name="TRANSPARENCY" val="True"/>
  <p:tag name="FILENAME" val=""/>
  <p:tag name="INPUTTYPE" val="0"/>
  <p:tag name="LATEXENGINEID" val="0"/>
  <p:tag name="TEMPFOLDER" val="c:\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8.9651"/>
  <p:tag name="ORIGINALWIDTH" val="2287.214"/>
  <p:tag name="OUTPUTDPI" val="1200"/>
  <p:tag name="LATEXADDIN" val="\documentclass{article}&#10;\usepackage{amsmath}&#10;\pagestyle{empty}&#10;\usepackage[dvipsnames]{xcolor}&#10;\begin{document}&#10;\color{white}&#10;\begin{eqnarray*}&#10;\nabla \cdot \vec{E} = {\partial \over \partial x_1} E_1 + {\partial \over \partial x_2} E_2 + {\partial \over \partial x_3} E_3 = \partial_i E_i&#10;\end{eqnarray*}&#10;\end{document}"/>
  <p:tag name="IGUANATEXSIZE" val="18"/>
  <p:tag name="IGUANATEXCURSOR" val="289"/>
  <p:tag name="TRANSPARENCY" val="True"/>
  <p:tag name="FILENAME" val=""/>
  <p:tag name="INPUTTYPE" val="0"/>
  <p:tag name="LATEXENGINEID" val="0"/>
  <p:tag name="TEMPFOLDER" val="c:\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8.2115"/>
  <p:tag name="ORIGINALWIDTH" val="1714.286"/>
  <p:tag name="OUTPUTDPI" val="1200"/>
  <p:tag name="LATEXADDIN" val="\documentclass{article}&#10;\usepackage{amsmath}&#10;\pagestyle{empty}&#10;\usepackage[dvipsnames]{xcolor}&#10;\begin{document}&#10;\color{white}&#10;\begin{eqnarray*}&#10;\nabla^2 \vec{E} = \left( {\partial^2 \over \partial x_1^2} + {\partial^2 \over \partial x_2^2} + {\partial^2 \over \partial x_3^2}&#10;\right) \vec{E}&#10;\end{eqnarray*}&#10;\end{document}"/>
  <p:tag name="IGUANATEXSIZE" val="18"/>
  <p:tag name="IGUANATEXCURSOR" val="236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3.49078"/>
  <p:tag name="OUTPUTDPI" val="1200"/>
  <p:tag name="LATEXADDIN" val="\documentclass{article}&#10;\usepackage{amsmath}&#10;\pagestyle{empty}&#10;\usepackage{color}&#10;\begin{document}&#10;\color{white}&#10;\begin{eqnarray*}&#10;\vec{u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953.1309"/>
  <p:tag name="OUTPUTDPI" val="1200"/>
  <p:tag name="LATEXADDIN" val="\documentclass{article}&#10;\usepackage{amsmath}&#10;\pagestyle{empty}&#10;\usepackage[dvipsnames]{xcolor}&#10;\begin{document}&#10;\color{white}&#10;\begin{eqnarray*}&#10;\left( \nabla^2 \vec{E} \right)_i = \partial_j \partial_j E_i&#10;\end{eqnarray*}&#10;\end{document}"/>
  <p:tag name="IGUANATEXSIZE" val="18"/>
  <p:tag name="IGUANATEXCURSOR" val="205"/>
  <p:tag name="TRANSPARENCY" val="True"/>
  <p:tag name="FILENAME" val=""/>
  <p:tag name="INPUTTYPE" val="0"/>
  <p:tag name="LATEXENGINEID" val="0"/>
  <p:tag name="TEMPFOLDER" val="c:\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70.529"/>
  <p:tag name="OUTPUTDPI" val="1200"/>
  <p:tag name="LATEXADDIN" val="\documentclass{article}&#10;\usepackage{amsmath}&#10;\pagestyle{empty}&#10;\usepackage[dvipsnames]{xcolor}&#10;\begin{document}&#10;\color{white}&#10;\begin{eqnarray*}&#10;\nabla \times (\nabla \times \vec{E}) = \nabla (\nabla \cdot \vec{E}) - \nabla^2 \vec{E}&#10;\end{eqnarray*}&#10;\end{document}"/>
  <p:tag name="IGUANATEXSIZE" val="18"/>
  <p:tag name="IGUANATEXCURSOR" val="232"/>
  <p:tag name="TRANSPARENCY" val="True"/>
  <p:tag name="FILENAME" val=""/>
  <p:tag name="INPUTTYPE" val="0"/>
  <p:tag name="LATEXENGINEID" val="0"/>
  <p:tag name="TEMPFOLDER" val="c:\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2056.243"/>
  <p:tag name="OUTPUTDPI" val="1200"/>
  <p:tag name="LATEXADDIN" val="\documentclass{article}&#10;\usepackage{amsmath}&#10;\pagestyle{empty}&#10;\usepackage[dvipsnames]{xcolor}&#10;\begin{document}&#10;\color{white}&#10;\begin{eqnarray*}&#10;\left( \nabla \times (\nabla \times \vec{E}) \right)_i=  \varepsilon_{ijk} \partial_j \left( \varepsilon_{kmn} \partial_m E_n\right)&#10;\end{eqnarray*}&#10;\end{document}"/>
  <p:tag name="IGUANATEXSIZE" val="18"/>
  <p:tag name="IGUANATEXCURSOR" val="263"/>
  <p:tag name="TRANSPARENCY" val="True"/>
  <p:tag name="FILENAME" val=""/>
  <p:tag name="INPUTTYPE" val="0"/>
  <p:tag name="LATEXENGINEID" val="0"/>
  <p:tag name="TEMPFOLDER" val="c:\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138.358"/>
  <p:tag name="OUTPUTDPI" val="1200"/>
  <p:tag name="LATEXADDIN" val="\documentclass{article}&#10;\usepackage{amsmath}&#10;\pagestyle{empty}&#10;\usepackage[dvipsnames]{xcolor}&#10;\begin{document}&#10;\color{white}&#10;\begin{eqnarray*}&#10;=  \varepsilon_{ijk} \varepsilon_{kmn} \partial_j \left(  \partial_m E_n\right)&#10;\end{eqnarray*}&#10;\end{document}"/>
  <p:tag name="IGUANATEXSIZE" val="18"/>
  <p:tag name="IGUANATEXCURSOR" val="194"/>
  <p:tag name="TRANSPARENCY" val="True"/>
  <p:tag name="FILENAME" val=""/>
  <p:tag name="INPUTTYPE" val="0"/>
  <p:tag name="LATEXENGINEID" val="0"/>
  <p:tag name="TEMPFOLDER" val="c:\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646.794"/>
  <p:tag name="OUTPUTDPI" val="1200"/>
  <p:tag name="LATEXADDIN" val="\documentclass{article}&#10;\usepackage{amsmath}&#10;\pagestyle{empty}&#10;\usepackage[dvipsnames]{xcolor}&#10;\begin{document}&#10;\color{white}&#10;\begin{eqnarray*}&#10;=  \left( \delta_{im}\delta_{jn} - \delta_{in} \delta_{jm} \right) \partial_j \left(  \partial_m E_n\right)&#10;\end{eqnarray*}&#10;\end{document}"/>
  <p:tag name="IGUANATEXSIZE" val="18"/>
  <p:tag name="IGUANATEXCURSOR" val="201"/>
  <p:tag name="TRANSPARENCY" val="True"/>
  <p:tag name="FILENAME" val=""/>
  <p:tag name="INPUTTYPE" val="0"/>
  <p:tag name="LATEXENGINEID" val="0"/>
  <p:tag name="TEMPFOLDER" val="c:\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240.345"/>
  <p:tag name="OUTPUTDPI" val="1200"/>
  <p:tag name="LATEXADDIN" val="\documentclass{article}&#10;\usepackage{amsmath}&#10;\pagestyle{empty}&#10;\usepackage[dvipsnames]{xcolor}&#10;\begin{document}&#10;\color{white}&#10;\begin{eqnarray*}&#10;= \partial_j \left(  \partial_i E_j\right) - \partial_j \left(  \partial_j E_i\right)&#10;\end{eqnarray*}&#10;\end{document}"/>
  <p:tag name="IGUANATEXSIZE" val="18"/>
  <p:tag name="IGUANATEXCURSOR" val="222"/>
  <p:tag name="TRANSPARENCY" val="True"/>
  <p:tag name="FILENAME" val=""/>
  <p:tag name="INPUTTYPE" val="0"/>
  <p:tag name="LATEXENGINEID" val="0"/>
  <p:tag name="TEMPFOLDER" val="c:\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240.345"/>
  <p:tag name="OUTPUTDPI" val="1200"/>
  <p:tag name="LATEXADDIN" val="\documentclass{article}&#10;\usepackage{amsmath}&#10;\pagestyle{empty}&#10;\usepackage[dvipsnames]{xcolor}&#10;\begin{document}&#10;\color{white}&#10;\begin{eqnarray*}&#10;= \partial_i \left(  \partial_j E_j\right) - \partial_j \left(  \partial_j E_i\right)&#10;\end{eqnarray*}&#10;\end{document}"/>
  <p:tag name="IGUANATEXSIZE" val="18"/>
  <p:tag name="IGUANATEXCURSOR" val="156"/>
  <p:tag name="TRANSPARENCY" val="True"/>
  <p:tag name="FILENAME" val=""/>
  <p:tag name="INPUTTYPE" val="0"/>
  <p:tag name="LATEXENGINEID" val="0"/>
  <p:tag name="TEMPFOLDER" val="c:\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027.372"/>
  <p:tag name="OUTPUTDPI" val="1200"/>
  <p:tag name="LATEXADDIN" val="\documentclass{article}&#10;\usepackage{amsmath}&#10;\pagestyle{empty}&#10;\usepackage[dvipsnames]{xcolor}&#10;\begin{document}&#10;\color{white}&#10;\begin{eqnarray*}&#10; = \nabla (\nabla \cdot \vec{E}) - \nabla^2 \vec{E}&#10;\end{eqnarray*}&#10;\end{document}"/>
  <p:tag name="IGUANATEXSIZE" val="18"/>
  <p:tag name="IGUANATEXCURSOR" val="144"/>
  <p:tag name="TRANSPARENCY" val="True"/>
  <p:tag name="FILENAME" val=""/>
  <p:tag name="INPUTTYPE" val="0"/>
  <p:tag name="LATEXENGINEID" val="0"/>
  <p:tag name="TEMPFOLDER" val="c:\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9572"/>
  <p:tag name="ORIGINALWIDTH" val="1687.289"/>
  <p:tag name="OUTPUTDPI" val="1200"/>
  <p:tag name="LATEXADDIN" val="\documentclass{article}&#10;\usepackage{amsmath}&#10;\pagestyle{empty}&#10;\usepackage[dvipsnames]{xcolor}&#10;\begin{document}&#10;\color{white}&#10;\begin{eqnarray*}&#10;\sum_i {d \vec{p}_i \over dt}=\sum_i\sum_{j \neq i} \vec{F}_{ij} + \sum_i \vec{F}_i^\text{\tiny ext}&#10;\end{eqnarray*}&#10;\end{document}"/>
  <p:tag name="IGUANATEXSIZE" val="18"/>
  <p:tag name="IGUANATEXCURSOR" val="218"/>
  <p:tag name="TRANSPARENCY" val="True"/>
  <p:tag name="FILENAME" val=""/>
  <p:tag name="INPUTTYPE" val="0"/>
  <p:tag name="LATEXENGINEID" val="0"/>
  <p:tag name="TEMPFOLDER" val="c:\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61.1924"/>
  <p:tag name="OUTPUTDPI" val="1200"/>
  <p:tag name="LATEXADDIN" val="\documentclass{article}&#10;\usepackage{amsmath}&#10;\pagestyle{empty}&#10;\usepackage[dvipsnames]{xcolor}&#10;\begin{document}&#10;\color{white}&#10;\begin{eqnarray*}&#10;{d \vec{p}_i \over dt} = \vec{F}_i&#10;\end{eqnarray*}&#10;\end{document}"/>
  <p:tag name="IGUANATEXSIZE" val="18"/>
  <p:tag name="IGUANATEXCURSOR" val="178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0.49118"/>
  <p:tag name="OUTPUTDPI" val="1200"/>
  <p:tag name="LATEXADDIN" val="\documentclass{article}&#10;\usepackage{amsmath}&#10;\pagestyle{empty}&#10;\usepackage{color}&#10;\begin{document}&#10;\color{white}&#10;\begin{eqnarray*}&#10;\vec{v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9.4638"/>
  <p:tag name="ORIGINALWIDTH" val="852.6434"/>
  <p:tag name="OUTPUTDPI" val="1200"/>
  <p:tag name="LATEXADDIN" val="\documentclass{article}&#10;\usepackage{amsmath}&#10;\pagestyle{empty}&#10;\usepackage[dvipsnames]{xcolor}&#10;\begin{document}&#10;\color{white}&#10;\begin{eqnarray*}&#10;=\sum_{j \neq i} \vec{F}_{ij} + \vec{F}_i^\text{\tiny ext}&#10;\end{eqnarray*}&#10;\end{document}"/>
  <p:tag name="IGUANATEXSIZE" val="18"/>
  <p:tag name="IGUANATEXCURSOR" val="198"/>
  <p:tag name="TRANSPARENCY" val="True"/>
  <p:tag name="FILENAME" val=""/>
  <p:tag name="INPUTTYPE" val="0"/>
  <p:tag name="LATEXENGINEID" val="0"/>
  <p:tag name="TEMPFOLDER" val="c:\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50.4312"/>
  <p:tag name="OUTPUTDPI" val="1200"/>
  <p:tag name="LATEXADDIN" val="\documentclass{article}&#10;\usepackage{amsmath}&#10;\pagestyle{empty}&#10;\usepackage[dvipsnames]{xcolor}&#10;\begin{document}&#10;\color{white}&#10;\begin{eqnarray*}&#10;{d\vec{P} \over dt} = \vec{F}^\text{\tiny ext}&#10;\end{eqnarray*}&#10;\end{document}"/>
  <p:tag name="IGUANATEXSIZE" val="18"/>
  <p:tag name="IGUANATEXCURSOR" val="189"/>
  <p:tag name="TRANSPARENCY" val="True"/>
  <p:tag name="FILENAME" val=""/>
  <p:tag name="INPUTTYPE" val="0"/>
  <p:tag name="LATEXENGINEID" val="0"/>
  <p:tag name="TEMPFOLDER" val="c:\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8.4665"/>
  <p:tag name="ORIGINALWIDTH" val="789.6512"/>
  <p:tag name="OUTPUTDPI" val="1200"/>
  <p:tag name="LATEXADDIN" val="\documentclass{article}&#10;\usepackage{amsmath}&#10;\pagestyle{empty}&#10;\usepackage[dvipsnames]{xcolor}&#10;\begin{document}&#10;\color{white}&#10;\begin{eqnarray*}&#10;\vec{F}^\text{\tiny ext} \equiv \sum_i \vec{F}_i^\text{\tiny ext}&#10;\end{eqnarray*}&#10;\end{document}"/>
  <p:tag name="IGUANATEXSIZE" val="18"/>
  <p:tag name="IGUANATEXCURSOR" val="175"/>
  <p:tag name="TRANSPARENCY" val="True"/>
  <p:tag name="FILENAME" val=""/>
  <p:tag name="INPUTTYPE" val="0"/>
  <p:tag name="LATEXENGINEID" val="0"/>
  <p:tag name="TEMPFOLDER" val="c:\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8.4665"/>
  <p:tag name="ORIGINALWIDTH" val="552.681"/>
  <p:tag name="OUTPUTDPI" val="1200"/>
  <p:tag name="LATEXADDIN" val="\documentclass{article}&#10;\usepackage{amsmath}&#10;\pagestyle{empty}&#10;\usepackage[dvipsnames]{xcolor}&#10;\begin{document}&#10;\color{white}&#10;\begin{eqnarray*}&#10;\vec{P} \equiv \sum_i \vec{p}_i&#10;\end{eqnarray*}&#10;\end{document}"/>
  <p:tag name="IGUANATEXSIZE" val="18"/>
  <p:tag name="IGUANATEXCURSOR" val="175"/>
  <p:tag name="TRANSPARENCY" val="True"/>
  <p:tag name="FILENAME" val=""/>
  <p:tag name="INPUTTYPE" val="0"/>
  <p:tag name="LATEXENGINEID" val="0"/>
  <p:tag name="TEMPFOLDER" val="c:\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38.6952"/>
  <p:tag name="OUTPUTDPI" val="1200"/>
  <p:tag name="LATEXADDIN" val="\documentclass{article}&#10;\usepackage{amsmath}&#10;\pagestyle{empty}&#10;\usepackage[dvipsnames]{xcolor}&#10;\begin{document}&#10;\color{white}&#10;\begin{eqnarray*}&#10;\vec{F}^\text{\tiny ext} =0&#10;\end{eqnarray*}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c:\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91.48859"/>
  <p:tag name="OUTPUTDPI" val="1200"/>
  <p:tag name="LATEXADDIN" val="\documentclass{article}&#10;\usepackage{amsmath}&#10;\pagestyle{empty}&#10;\usepackage[dvipsnames]{xcolor}&#10;\begin{document}&#10;\color{white}&#10;\begin{eqnarray*}&#10;\vec{P}&#10;\end{eqnarray*}&#10;\end{document}"/>
  <p:tag name="IGUANATEXSIZE" val="18"/>
  <p:tag name="IGUANATEXCURSOR" val="151"/>
  <p:tag name="TRANSPARENCY" val="True"/>
  <p:tag name="FILENAME" val=""/>
  <p:tag name="INPUTTYPE" val="0"/>
  <p:tag name="LATEXENGINEID" val="0"/>
  <p:tag name="TEMPFOLDER" val="c:\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3.712"/>
  <p:tag name="ORIGINALWIDTH" val="1352.081"/>
  <p:tag name="OUTPUTDPI" val="1200"/>
  <p:tag name="LATEXADDIN" val="\documentclass{article}&#10;\usepackage{amsmath}&#10;\pagestyle{empty}&#10;\usepackage[dvipsnames]{xcolor}&#10;\begin{document}&#10;\color{white}&#10;\begin{eqnarray*}&#10;\vec{R}\equiv  {\sum_i m_i \vec{r}_i \over \sum_i m_i} ={\sum_i m_i \vec{r}_i \over M }&#10;\end{eqnarray*}&#10;\end{document}"/>
  <p:tag name="IGUANATEXSIZE" val="18"/>
  <p:tag name="IGUANATEXCURSOR" val="229"/>
  <p:tag name="TRANSPARENCY" val="True"/>
  <p:tag name="FILENAME" val=""/>
  <p:tag name="INPUTTYPE" val="0"/>
  <p:tag name="LATEXENGINEID" val="0"/>
  <p:tag name="TEMPFOLDER" val="c:\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7.9602"/>
  <p:tag name="ORIGINALWIDTH" val="1328.084"/>
  <p:tag name="OUTPUTDPI" val="1200"/>
  <p:tag name="LATEXADDIN" val="\documentclass{article}&#10;\usepackage{amsmath}&#10;\pagestyle{empty}&#10;\usepackage[dvipsnames]{xcolor}&#10;\begin{document}&#10;\color{white}&#10;\begin{eqnarray*}&#10;\vec{P} = \sum_i \vec{p}_i = {d\over dt} \sum_i m_i \vec{r}_i&#10;\end{eqnarray*}&#10;\end{document}"/>
  <p:tag name="IGUANATEXSIZE" val="18"/>
  <p:tag name="IGUANATEXCURSOR" val="205"/>
  <p:tag name="TRANSPARENCY" val="True"/>
  <p:tag name="FILENAME" val=""/>
  <p:tag name="INPUTTYPE" val="0"/>
  <p:tag name="LATEXENGINEID" val="0"/>
  <p:tag name="TEMPFOLDER" val="c:\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7.2179"/>
  <p:tag name="ORIGINALWIDTH" val="641.1699"/>
  <p:tag name="OUTPUTDPI" val="1200"/>
  <p:tag name="LATEXADDIN" val="\documentclass{article}&#10;\usepackage{amsmath}&#10;\pagestyle{empty}&#10;\usepackage[dvipsnames]{xcolor}&#10;\begin{document}&#10;\color{white}&#10;\begin{eqnarray*}&#10;={d \over dt} \left( M \vec{R}\right)&#10;\end{eqnarray*}&#10;\end{document}"/>
  <p:tag name="IGUANATEXSIZE" val="18"/>
  <p:tag name="IGUANATEXCURSOR" val="174"/>
  <p:tag name="TRANSPARENCY" val="True"/>
  <p:tag name="FILENAME" val=""/>
  <p:tag name="INPUTTYPE" val="0"/>
  <p:tag name="LATEXENGINEID" val="0"/>
  <p:tag name="TEMPFOLDER" val="c:\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434.1957"/>
  <p:tag name="OUTPUTDPI" val="1200"/>
  <p:tag name="LATEXADDIN" val="\documentclass{article}&#10;\usepackage{amsmath}&#10;\pagestyle{empty}&#10;\usepackage[dvipsnames]{xcolor}&#10;\begin{document}&#10;\color{white}&#10;\begin{eqnarray*}&#10;=M {d \vec{R} \over dt}&#10;\end{eqnarray*}&#10;\end{document}"/>
  <p:tag name="IGUANATEXSIZE" val="18"/>
  <p:tag name="IGUANATEXCURSOR" val="166"/>
  <p:tag name="TRANSPARENCY" val="Tru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91.48859"/>
  <p:tag name="OUTPUTDPI" val="1200"/>
  <p:tag name="LATEXADDIN" val="\documentclass{article}&#10;\usepackage{amsmath}&#10;\pagestyle{empty}&#10;\usepackage{color}&#10;\begin{document}&#10;\color{white}&#10;\begin{eqnarray*}&#10;\vec{F}&#10;\end{eqnarray*}&#10;\end{document}"/>
  <p:tag name="IGUANATEXSIZE" val="18"/>
  <p:tag name="IGUANATEXCURSOR" val="137"/>
  <p:tag name="TRANSPARENCY" val="True"/>
  <p:tag name="FILENAME" val=""/>
  <p:tag name="INPUTTYPE" val="0"/>
  <p:tag name="LATEXENGINEID" val="0"/>
  <p:tag name="TEMPFOLDER" val="E:\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709.4113"/>
  <p:tag name="OUTPUTDPI" val="1200"/>
  <p:tag name="LATEXADDIN" val="\documentclass{article}&#10;\usepackage{amsmath}&#10;\pagestyle{empty}&#10;\usepackage[dvipsnames]{xcolor}&#10;\begin{document}&#10;\color{white}&#10;\begin{eqnarray*}&#10;{d \vec{P} \over dt}=M {d^2 \vec{R} \over dt^2}&#10;\end{eqnarray*}&#10;\end{document}"/>
  <p:tag name="IGUANATEXSIZE" val="18"/>
  <p:tag name="IGUANATEXCURSOR" val="190"/>
  <p:tag name="TRANSPARENCY" val="True"/>
  <p:tag name="FILENAME" val=""/>
  <p:tag name="INPUTTYPE" val="0"/>
  <p:tag name="LATEXENGINEID" val="0"/>
  <p:tag name="TEMPFOLDER" val="c:\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332.2085"/>
  <p:tag name="OUTPUTDPI" val="1200"/>
  <p:tag name="LATEXADDIN" val="\documentclass{article}&#10;\usepackage{amsmath}&#10;\pagestyle{empty}&#10;\usepackage[dvipsnames]{xcolor}&#10;\begin{document}&#10;\color{white}&#10;\begin{eqnarray*}&#10;=\vec{F}^\text{\tiny ext}&#10;\end{eqnarray*}&#10;\end{document}"/>
  <p:tag name="IGUANATEXSIZE" val="18"/>
  <p:tag name="IGUANATEXCURSOR" val="168"/>
  <p:tag name="TRANSPARENCY" val="True"/>
  <p:tag name="FILENAME" val=""/>
  <p:tag name="INPUTTYPE" val="0"/>
  <p:tag name="LATEXENGINEID" val="0"/>
  <p:tag name="TEMPFOLDER" val="c:\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582.6772"/>
  <p:tag name="OUTPUTDPI" val="1200"/>
  <p:tag name="LATEXADDIN" val="\documentclass{article}&#10;\usepackage{amsmath}&#10;\pagestyle{empty}&#10;\usepackage[dvipsnames]{xcolor}&#10;\begin{document}&#10;\color{white}&#10;\begin{eqnarray*}&#10;\vec{F}_{ij} = -\vec{F}_{ji}&#10;\end{eqnarray*}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c:\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9.4638"/>
  <p:tag name="ORIGINALWIDTH" val="1002.625"/>
  <p:tag name="OUTPUTDPI" val="1200"/>
  <p:tag name="LATEXADDIN" val="\documentclass{article}&#10;\usepackage{amsmath}&#10;\pagestyle{empty}&#10;\usepackage[dvipsnames]{xcolor}&#10;\begin{document}&#10;\color{white}&#10;\begin{eqnarray*}&#10;\dot{\vec{p}}_i = \sum_{j \neq i} \vec{F}_{ij} +\vec{F}_i^\text{\tiny ext}&#10;\end{eqnarray*}&#10;\end{document}"/>
  <p:tag name="IGUANATEXSIZE" val="18"/>
  <p:tag name="IGUANATEXCURSOR" val="177"/>
  <p:tag name="TRANSPARENCY" val="True"/>
  <p:tag name="FILENAME" val=""/>
  <p:tag name="INPUTTYPE" val="0"/>
  <p:tag name="LATEXENGINEID" val="0"/>
  <p:tag name="TEMPFOLDER" val="c:\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9.4563"/>
  <p:tag name="ORIGINALWIDTH" val="1685.039"/>
  <p:tag name="OUTPUTDPI" val="1200"/>
  <p:tag name="LATEXADDIN" val="\documentclass{article}&#10;\usepackage{amsmath}&#10;\pagestyle{empty}&#10;\usepackage[dvipsnames]{xcolor}&#10;\begin{document}&#10;\color{white}&#10;\begin{eqnarray*}&#10;\vec{r}_i \times \dot{\vec{p}}_i = \vec{r}_i \times \bigg(  \sum_{j \neq i} \vec{F}_{ij} +\vec{F}_i^\text{\tiny ext} \bigg)&#10;\end{eqnarray*}&#10;\end{document}"/>
  <p:tag name="IGUANATEXSIZE" val="18"/>
  <p:tag name="IGUANATEXCURSOR" val="219"/>
  <p:tag name="TRANSPARENCY" val="True"/>
  <p:tag name="FILENAME" val=""/>
  <p:tag name="INPUTTYPE" val="0"/>
  <p:tag name="LATEXENGINEID" val="0"/>
  <p:tag name="TEMPFOLDER" val="c:\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9.4563"/>
  <p:tag name="ORIGINALWIDTH" val="2082.49"/>
  <p:tag name="OUTPUTDPI" val="1200"/>
  <p:tag name="LATEXADDIN" val="\documentclass{article}&#10;\usepackage{amsmath}&#10;\pagestyle{empty}&#10;\usepackage[dvipsnames]{xcolor}&#10;\begin{document}&#10;\color{white}&#10;\begin{eqnarray*}&#10;\sum_i \vec{r}_i \times \dot{\vec{p}}_i = \sum_i \vec{r}_i \times \bigg(  \sum_{j \neq i} \vec{F}_{ij} +\vec{F}_i^\text{\tiny ext} \bigg)&#10;\end{eqnarray*}&#10;\end{document}"/>
  <p:tag name="IGUANATEXSIZE" val="18"/>
  <p:tag name="IGUANATEXCURSOR" val="233"/>
  <p:tag name="TRANSPARENCY" val="True"/>
  <p:tag name="FILENAME" val=""/>
  <p:tag name="INPUTTYPE" val="0"/>
  <p:tag name="LATEXENGINEID" val="0"/>
  <p:tag name="TEMPFOLDER" val="c:\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0.9598"/>
  <p:tag name="ORIGINALWIDTH" val="1348.331"/>
  <p:tag name="OUTPUTDPI" val="1200"/>
  <p:tag name="LATEXADDIN" val="\documentclass{article}&#10;\usepackage{amsmath}&#10;\pagestyle{empty}&#10;\usepackage[dvipsnames]{xcolor}&#10;\begin{document}&#10;\color{white}&#10;\begin{eqnarray*}&#10;\sum_i \vec{r}_i \times \dot{\vec{p}}_i = \sum_i \vec{r}_i \times {d\vec{p}_i\over dt}&#10;\end{eqnarray*}&#10;\end{document}"/>
  <p:tag name="IGUANATEXSIZE" val="18"/>
  <p:tag name="IGUANATEXCURSOR" val="229"/>
  <p:tag name="TRANSPARENCY" val="True"/>
  <p:tag name="FILENAME" val=""/>
  <p:tag name="INPUTTYPE" val="0"/>
  <p:tag name="LATEXENGINEID" val="0"/>
  <p:tag name="TEMPFOLDER" val="c:\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0.9598"/>
  <p:tag name="ORIGINALWIDTH" val="1941.507"/>
  <p:tag name="OUTPUTDPI" val="1200"/>
  <p:tag name="LATEXADDIN" val="\documentclass{article}&#10;\usepackage{amsmath}&#10;\pagestyle{empty}&#10;\usepackage[dvipsnames]{xcolor}&#10;\begin{document}&#10;\color{white}&#10;\begin{eqnarray*}&#10;=\sum_i {d \over dt} (\vec{r}_i \times \vec{p}_i)-\sum_i {d\vec{r}_i \over dt} \times m_i {d\vec{r}_i \over dt}&#10;\end{eqnarray*}&#10;\end{document}"/>
  <p:tag name="IGUANATEXSIZE" val="18"/>
  <p:tag name="IGUANATEXCURSOR" val="254"/>
  <p:tag name="TRANSPARENCY" val="True"/>
  <p:tag name="FILENAME" val=""/>
  <p:tag name="INPUTTYPE" val="0"/>
  <p:tag name="LATEXENGINEID" val="0"/>
  <p:tag name="TEMPFOLDER" val="c:\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7.9602"/>
  <p:tag name="ORIGINALWIDTH" val="902.8871"/>
  <p:tag name="OUTPUTDPI" val="1200"/>
  <p:tag name="LATEXADDIN" val="\documentclass{article}&#10;\usepackage{amsmath}&#10;\pagestyle{empty}&#10;\usepackage[dvipsnames]{xcolor}&#10;\begin{document}&#10;\color{white}&#10;\begin{eqnarray*}&#10;=\sum_i {d \over dt} (\vec{r}_i \times \vec{p}_i)&#10;\end{eqnarray*}&#10;\end{document}"/>
  <p:tag name="IGUANATEXSIZE" val="18"/>
  <p:tag name="IGUANATEXCURSOR" val="193"/>
  <p:tag name="TRANSPARENCY" val="True"/>
  <p:tag name="FILENAME" val=""/>
  <p:tag name="INPUTTYPE" val="0"/>
  <p:tag name="LATEXENGINEID" val="0"/>
  <p:tag name="TEMPFOLDER" val="c:\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8.4665"/>
  <p:tag name="ORIGINALWIDTH" val="790.4012"/>
  <p:tag name="OUTPUTDPI" val="1200"/>
  <p:tag name="LATEXADDIN" val="\documentclass{article}&#10;\usepackage{amsmath}&#10;\pagestyle{empty}&#10;\usepackage[dvipsnames]{xcolor}&#10;\begin{document}&#10;\color{white}&#10;\begin{eqnarray*}&#10;\vec{L} \equiv \sum_i \vec{r}_i \times \vec{p}_i&#10;\end{eqnarray*}&#10;\end{document}"/>
  <p:tag name="IGUANATEXSIZE" val="18"/>
  <p:tag name="IGUANATEXCURSOR" val="192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079.865"/>
  <p:tag name="OUTPUTDPI" val="1200"/>
  <p:tag name="LATEXADDIN" val="\documentclass{article}&#10;\usepackage{amsmath}&#10;\pagestyle{empty}&#10;\usepackage[dvipsnames]{xcolor}&#10;\begin{document}&#10;\color{white}&#10;\begin{eqnarray*}&#10;{d\over dt} \left( {\partial L \over \partial \dot{q}} \right)&#10; - {\partial L \over \partial q} = 0&#10;\end{eqnarray*}&#10;\end{document}"/>
  <p:tag name="IGUANATEXSIZE" val="18"/>
  <p:tag name="IGUANATEXCURSOR" val="207"/>
  <p:tag name="TRANSPARENCY" val="True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7.2179"/>
  <p:tag name="ORIGINALWIDTH" val="276.7154"/>
  <p:tag name="OUTPUTDPI" val="1200"/>
  <p:tag name="LATEXADDIN" val="\documentclass{article}&#10;\usepackage{amsmath}&#10;\pagestyle{empty}&#10;\usepackage{color}&#10;\begin{document}&#10;\color{white}&#10;\begin{eqnarray*}&#10;-{dm \over dt}&#10;\end{eqnarray*}&#10;\end{document}"/>
  <p:tag name="IGUANATEXSIZE" val="18"/>
  <p:tag name="IGUANATEXCURSOR" val="144"/>
  <p:tag name="TRANSPARENCY" val="True"/>
  <p:tag name="FILENAME" val=""/>
  <p:tag name="INPUTTYPE" val="0"/>
  <p:tag name="LATEXENGINEID" val="0"/>
  <p:tag name="TEMPFOLDER" val="E:\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290.2137"/>
  <p:tag name="OUTPUTDPI" val="1200"/>
  <p:tag name="LATEXADDIN" val="\documentclass{article}&#10;\usepackage{amsmath}&#10;\pagestyle{empty}&#10;\usepackage[dvipsnames]{xcolor}&#10;\begin{document}&#10;\color{white}&#10;\begin{eqnarray*}&#10;={d \vec{L} \over dt}&#10;\end{eqnarray*}&#10;\end{document}"/>
  <p:tag name="IGUANATEXSIZE" val="18"/>
  <p:tag name="IGUANATEXCURSOR" val="164"/>
  <p:tag name="TRANSPARENCY" val="True"/>
  <p:tag name="FILENAME" val=""/>
  <p:tag name="INPUTTYPE" val="0"/>
  <p:tag name="LATEXENGINEID" val="0"/>
  <p:tag name="TEMPFOLDER" val="c:\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290.2137"/>
  <p:tag name="OUTPUTDPI" val="1200"/>
  <p:tag name="LATEXADDIN" val="\documentclass{article}&#10;\usepackage{amsmath}&#10;\pagestyle{empty}&#10;\usepackage[dvipsnames]{xcolor}&#10;\begin{document}&#10;\color{white}&#10;\begin{eqnarray*}&#10;={d \vec{L} \over dt}&#10;\end{eqnarray*}&#10;\end{document}"/>
  <p:tag name="IGUANATEXSIZE" val="18"/>
  <p:tag name="IGUANATEXCURSOR" val="164"/>
  <p:tag name="TRANSPARENCY" val="True"/>
  <p:tag name="FILENAME" val=""/>
  <p:tag name="INPUTTYPE" val="0"/>
  <p:tag name="LATEXENGINEID" val="0"/>
  <p:tag name="TEMPFOLDER" val="c:\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2.4559"/>
  <p:tag name="ORIGINALWIDTH" val="988.3765"/>
  <p:tag name="OUTPUTDPI" val="1200"/>
  <p:tag name="LATEXADDIN" val="\documentclass{article}&#10;\usepackage{amsmath}&#10;\pagestyle{empty}&#10;\usepackage[dvipsnames]{xcolor}&#10;\begin{document}&#10;\color{white}&#10;\begin{eqnarray*}&#10;{d\vec{L} \over dt}=  \sum_i \vec{r}_i \times \vec{F}_i^\text{\tiny ext} &#10;\end{eqnarray*}&#10;\end{document}"/>
  <p:tag name="IGUANATEXSIZE" val="18"/>
  <p:tag name="IGUANATEXCURSOR" val="165"/>
  <p:tag name="TRANSPARENCY" val="True"/>
  <p:tag name="FILENAME" val=""/>
  <p:tag name="INPUTTYPE" val="0"/>
  <p:tag name="LATEXENGINEID" val="0"/>
  <p:tag name="TEMPFOLDER" val="c:\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9.4638"/>
  <p:tag name="ORIGINALWIDTH" val="1753.281"/>
  <p:tag name="OUTPUTDPI" val="1200"/>
  <p:tag name="LATEXADDIN" val="\documentclass{article}&#10;\usepackage{amsmath}&#10;\pagestyle{empty}&#10;\usepackage[dvipsnames]{xcolor}&#10;\begin{document}&#10;\color{white}&#10;\begin{eqnarray*}&#10;= \sum_i \sum_{j \neq i} \vec{r}_i \times   \vec{F}_{ij} + \sum_i \vec{r}_i \times \vec{F}_i^\text{\tiny ext} &#10;\end{eqnarray*}&#10;\end{document}"/>
  <p:tag name="IGUANATEXSIZE" val="18"/>
  <p:tag name="IGUANATEXCURSOR" val="169"/>
  <p:tag name="TRANSPARENCY" val="True"/>
  <p:tag name="FILENAME" val=""/>
  <p:tag name="INPUTTYPE" val="0"/>
  <p:tag name="LATEXENGINEID" val="0"/>
  <p:tag name="TEMPFOLDER" val="c:\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1959.505"/>
  <p:tag name="OUTPUTDPI" val="1200"/>
  <p:tag name="LATEXADDIN" val="\documentclass{article}&#10;\usepackage{amsmath}&#10;\pagestyle{empty}&#10;\usepackage[dvipsnames]{xcolor}&#10;\begin{document}&#10;\color{white}&#10;\begin{eqnarray*}&#10;{d\vec{L} \over dt}= \sum_i \vec{r}_i \times  \sum_{j \neq i} \vec{F}_{ij} + \sum_i \vec{r}_i \times \vec{F}_i^\text{\tiny ext} &#10;\end{eqnarray*}&#10;\end{document}"/>
  <p:tag name="IGUANATEXSIZE" val="18"/>
  <p:tag name="IGUANATEXCURSOR" val="205"/>
  <p:tag name="TRANSPARENCY" val="True"/>
  <p:tag name="FILENAME" val=""/>
  <p:tag name="INPUTTYPE" val="0"/>
  <p:tag name="LATEXENGINEID" val="0"/>
  <p:tag name="TEMPFOLDER" val="c:\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984.627"/>
  <p:tag name="OUTPUTDPI" val="1200"/>
  <p:tag name="LATEXADDIN" val="\documentclass{article}&#10;\usepackage{amsmath}&#10;\pagestyle{empty}&#10;\usepackage[dvipsnames]{xcolor}&#10;\begin{document}&#10;\color{white}&#10;\begin{eqnarray*}&#10;\vec{r}_i \times \vec{F}_{ij} + \vec{r}_j \times \vec{F}_{ji}&#10;\end{eqnarray*}&#10;\end{document}"/>
  <p:tag name="IGUANATEXSIZE" val="18"/>
  <p:tag name="IGUANATEXCURSOR" val="185"/>
  <p:tag name="TRANSPARENCY" val="True"/>
  <p:tag name="FILENAME" val=""/>
  <p:tag name="INPUTTYPE" val="0"/>
  <p:tag name="LATEXENGINEID" val="0"/>
  <p:tag name="TEMPFOLDER" val="c:\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1304.087"/>
  <p:tag name="OUTPUTDPI" val="1200"/>
  <p:tag name="LATEXADDIN" val="\documentclass{article}&#10;\usepackage{amsmath}&#10;\pagestyle{empty}&#10;\usepackage[dvipsnames]{xcolor}&#10;\begin{document}&#10;\color{white}&#10;\begin{eqnarray*}&#10;=\vec{r}_i \times \vec{F}_{ij} + \vec{r}_j \times (-\vec{F}_{ij})&#10;\end{eqnarray*}&#10;\end{document}"/>
  <p:tag name="IGUANATEXSIZE" val="18"/>
  <p:tag name="IGUANATEXCURSOR" val="209"/>
  <p:tag name="TRANSPARENCY" val="True"/>
  <p:tag name="FILENAME" val=""/>
  <p:tag name="INPUTTYPE" val="0"/>
  <p:tag name="LATEXENGINEID" val="0"/>
  <p:tag name="TEMPFOLDER" val="c:\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885.6393"/>
  <p:tag name="OUTPUTDPI" val="1200"/>
  <p:tag name="LATEXADDIN" val="\documentclass{article}&#10;\usepackage{amsmath}&#10;\pagestyle{empty}&#10;\usepackage[dvipsnames]{xcolor}&#10;\begin{document}&#10;\color{white}&#10;\begin{eqnarray*}&#10;=(\vec{r}_i - \vec{r}_j) \times \vec{F}_{ij} &#10;\end{eqnarray*}&#10;\end{document}"/>
  <p:tag name="IGUANATEXSIZE" val="18"/>
  <p:tag name="IGUANATEXCURSOR" val="189"/>
  <p:tag name="TRANSPARENCY" val="True"/>
  <p:tag name="FILENAME" val=""/>
  <p:tag name="INPUTTYPE" val="0"/>
  <p:tag name="LATEXENGINEID" val="0"/>
  <p:tag name="TEMPFOLDER" val="c:\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574.4282"/>
  <p:tag name="OUTPUTDPI" val="1200"/>
  <p:tag name="LATEXADDIN" val="\documentclass{article}&#10;\usepackage{amsmath}&#10;\pagestyle{empty}&#10;\usepackage[dvipsnames]{xcolor}&#10;\begin{document}&#10;\color{white}&#10;\begin{eqnarray*}&#10;=\vec{r}_{ij} \times \vec{F}_{ij}&#10;\end{eqnarray*}&#10;\end{document}"/>
  <p:tag name="IGUANATEXSIZE" val="18"/>
  <p:tag name="IGUANATEXCURSOR" val="176"/>
  <p:tag name="TRANSPARENCY" val="True"/>
  <p:tag name="FILENAME" val=""/>
  <p:tag name="INPUTTYPE" val="0"/>
  <p:tag name="LATEXENGINEID" val="0"/>
  <p:tag name="TEMPFOLDER" val="c:\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78.74016"/>
  <p:tag name="OUTPUTDPI" val="1200"/>
  <p:tag name="LATEXADDIN" val="\documentclass{article}&#10;\usepackage{amsmath}&#10;\pagestyle{empty}&#10;\usepackage[dvipsnames]{xcolor}&#10;\begin{document}&#10;\color{white}&#10;\begin{eqnarray*}&#10;\vec{L}&#10;\end{eqnarray*}&#10;\end{document}"/>
  <p:tag name="IGUANATEXSIZE" val="18"/>
  <p:tag name="IGUANATEXCURSOR" val="151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557.1803"/>
  <p:tag name="OUTPUTDPI" val="1200"/>
  <p:tag name="LATEXADDIN" val="\documentclass{article}&#10;\usepackage{amsmath}&#10;\pagestyle{empty}&#10;\usepackage{color}&#10;\begin{document}&#10;\color{white}&#10;\begin{eqnarray*}&#10;\vec{p}(t) = m \vec{v}&#10;\end{eqnarray*}&#10;\end{document}"/>
  <p:tag name="IGUANATEXSIZE" val="18"/>
  <p:tag name="IGUANATEXCURSOR" val="153"/>
  <p:tag name="TRANSPARENCY" val="True"/>
  <p:tag name="FILENAME" val=""/>
  <p:tag name="INPUTTYPE" val="0"/>
  <p:tag name="LATEXENGINEID" val="0"/>
  <p:tag name="TEMPFOLDER" val="E:\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424.4469"/>
  <p:tag name="OUTPUTDPI" val="1200"/>
  <p:tag name="LATEXADDIN" val="\documentclass{article}&#10;\usepackage{amsmath}&#10;\pagestyle{empty}&#10;\usepackage[dvipsnames]{xcolor}&#10;\begin{document}&#10;\color{white}&#10;\begin{eqnarray*}&#10;\vec{F}_{ij} \parallel \vec{r}_{ij}&#10;\end{eqnarray*}&#10;\end{document}"/>
  <p:tag name="IGUANATEXSIZE" val="18"/>
  <p:tag name="IGUANATEXCURSOR" val="166"/>
  <p:tag name="TRANSPARENCY" val="True"/>
  <p:tag name="FILENAME" val=""/>
  <p:tag name="INPUTTYPE" val="0"/>
  <p:tag name="LATEXENGINEID" val="0"/>
  <p:tag name="TEMPFOLDER" val="c:\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.216"/>
  <p:tag name="ORIGINALWIDTH" val="1658.793"/>
  <p:tag name="OUTPUTDPI" val="1200"/>
  <p:tag name="LATEXADDIN" val="\documentclass{article}&#10;\usepackage{amsmath}&#10;\pagestyle{empty}&#10;\usepackage[dvipsnames]{xcolor}&#10;\begin{document}&#10;\color{white}&#10;\begin{eqnarray*}&#10;\sum_i m_i \vec{r}_i = \sum_i m_i \vec{R} + \sum_i m_i \vec{r}_i^{\, '}&#10;\end{eqnarray*}&#10;\end{document}"/>
  <p:tag name="IGUANATEXSIZE" val="18"/>
  <p:tag name="IGUANATEXCURSOR" val="214"/>
  <p:tag name="TRANSPARENCY" val="True"/>
  <p:tag name="FILENAME" val=""/>
  <p:tag name="INPUTTYPE" val="0"/>
  <p:tag name="LATEXENGINEID" val="0"/>
  <p:tag name="TEMPFOLDER" val="c:\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3428.571"/>
  <p:tag name="OUTPUTDPI" val="1200"/>
  <p:tag name="LATEXADDIN" val="\documentclass{article}&#10;\usepackage{amsmath}&#10;\pagestyle{empty}&#10;\usepackage[dvipsnames]{xcolor}&#10;\begin{document}&#10;\color{white}&#10;\begin{eqnarray*}&#10;= \vec{R} \times M \vec{V} +  \vec{R} \times {d \over dt} \sum_i m_i  \vec{r}_i^{\,'} +\left(\sum_i m_i \vec{r}_i^{\,'}\right) \times \vec{V} + \sum_i \vec{r}_i^{\,'} \times  \vec{p}_i^{\,'}&#10;\end{eqnarray*}&#10;\end{document}"/>
  <p:tag name="IGUANATEXSIZE" val="18"/>
  <p:tag name="IGUANATEXCURSOR" val="264"/>
  <p:tag name="TRANSPARENCY" val="True"/>
  <p:tag name="FILENAME" val=""/>
  <p:tag name="INPUTTYPE" val="0"/>
  <p:tag name="LATEXENGINEID" val="0"/>
  <p:tag name="TEMPFOLDER" val="c:\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8.4665"/>
  <p:tag name="ORIGINALWIDTH" val="790.4012"/>
  <p:tag name="OUTPUTDPI" val="1200"/>
  <p:tag name="LATEXADDIN" val="\documentclass{article}&#10;\usepackage{amsmath}&#10;\pagestyle{empty}&#10;\usepackage[dvipsnames]{xcolor}&#10;\begin{document}&#10;\color{white}&#10;\begin{eqnarray*}&#10;\vec{L}= \sum_i \vec{r}_i \times \vec{p}_i&#10;\end{eqnarray*}&#10;\end{document}"/>
  <p:tag name="IGUANATEXSIZE" val="18"/>
  <p:tag name="IGUANATEXCURSOR" val="186"/>
  <p:tag name="TRANSPARENCY" val="True"/>
  <p:tag name="FILENAME" val=""/>
  <p:tag name="INPUTTYPE" val="0"/>
  <p:tag name="LATEXENGINEID" val="0"/>
  <p:tag name="TEMPFOLDER" val="c:\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9805"/>
  <p:tag name="ORIGINALWIDTH" val="608.174"/>
  <p:tag name="OUTPUTDPI" val="1200"/>
  <p:tag name="LATEXADDIN" val="\documentclass{article}&#10;\usepackage{amsmath}&#10;\pagestyle{empty}&#10;\usepackage[dvipsnames]{xcolor}&#10;\begin{document}&#10;\color{white}&#10;\begin{eqnarray*}&#10;\vec{r}_i = \vec{R} + \vec{r}_i^{\,'}&#10;\end{eqnarray*}&#10;\end{document}"/>
  <p:tag name="IGUANATEXSIZE" val="18"/>
  <p:tag name="IGUANATEXCURSOR" val="179"/>
  <p:tag name="TRANSPARENCY" val="True"/>
  <p:tag name="FILENAME" val=""/>
  <p:tag name="INPUTTYPE" val="0"/>
  <p:tag name="LATEXENGINEID" val="0"/>
  <p:tag name="TEMPFOLDER" val="c:\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9805"/>
  <p:tag name="ORIGINALWIDTH" val="621.6723"/>
  <p:tag name="OUTPUTDPI" val="1200"/>
  <p:tag name="LATEXADDIN" val="\documentclass{article}&#10;\usepackage{amsmath}&#10;\pagestyle{empty}&#10;\usepackage[dvipsnames]{xcolor}&#10;\begin{document}&#10;\color{white}&#10;\begin{eqnarray*}&#10;\vec{v}_i = \vec{V} + \vec{v}_i^{\,'}&#10;\end{eqnarray*}&#10;\end{document}"/>
  <p:tag name="IGUANATEXSIZE" val="18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.216"/>
  <p:tag name="ORIGINALWIDTH" val="1526.809"/>
  <p:tag name="OUTPUTDPI" val="1200"/>
  <p:tag name="LATEXADDIN" val="\documentclass{article}&#10;\usepackage{amsmath}&#10;\pagestyle{empty}&#10;\usepackage[dvipsnames]{xcolor}&#10;\begin{document}&#10;\color{white}&#10;\begin{eqnarray*}&#10;=\sum_i (\vec{R} +\vec{r}_i^{\,'}) \times m_i (\vec{V} +\vec{v}_i^{\,'})&#10;\end{eqnarray*}&#10;\end{document}"/>
  <p:tag name="IGUANATEXSIZE" val="18"/>
  <p:tag name="IGUANATEXCURSOR" val="209"/>
  <p:tag name="TRANSPARENCY" val="True"/>
  <p:tag name="FILENAME" val=""/>
  <p:tag name="INPUTTYPE" val="0"/>
  <p:tag name="LATEXENGINEID" val="0"/>
  <p:tag name="TEMPFOLDER" val="c:\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.216"/>
  <p:tag name="ORIGINALWIDTH" val="3446.569"/>
  <p:tag name="OUTPUTDPI" val="1200"/>
  <p:tag name="LATEXADDIN" val="\documentclass{article}&#10;\usepackage{amsmath}&#10;\pagestyle{empty}&#10;\usepackage[dvipsnames]{xcolor}&#10;\begin{document}&#10;\color{white}&#10;\begin{eqnarray*}&#10;=\sum_i \vec{R} \times m_i \vec{V} + \sum_i \vec{R} \times m_i \vec{v}_i^{\,'} +\sum_i \vec{r}_i^{\,'} \times m_i \vec{V} + \sum_i \vec{r}_i^{\,'} \times m_i \vec{v}_i^{\,'}&#10;\end{eqnarray*}&#10;\end{document}"/>
  <p:tag name="IGUANATEXSIZE" val="18"/>
  <p:tag name="IGUANATEXCURSOR" val="302"/>
  <p:tag name="TRANSPARENCY" val="True"/>
  <p:tag name="FILENAME" val=""/>
  <p:tag name="INPUTTYPE" val="0"/>
  <p:tag name="LATEXENGINEID" val="0"/>
  <p:tag name="TEMPFOLDER" val="c:\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3797.525"/>
  <p:tag name="OUTPUTDPI" val="1200"/>
  <p:tag name="LATEXADDIN" val="\documentclass{article}&#10;\usepackage{amsmath}&#10;\pagestyle{empty}&#10;\usepackage[dvipsnames]{xcolor}&#10;\begin{document}&#10;\color{white}&#10;\begin{eqnarray*}&#10;= \vec{R} \times \left( \sum_i m_i \right) \vec{V} +  \vec{R} \times \sum_i m_i {d \vec{r}_i^{\,'}\over dt} +\left(\sum_i m_i \vec{r}_i^{\,'}\right) \times \vec{V} + \sum_i \vec{r}_i^{\,'} \times  \vec{p}_i^{\,'}&#10;\end{eqnarray*}&#10;\end{document}"/>
  <p:tag name="IGUANATEXSIZE" val="18"/>
  <p:tag name="IGUANATEXCURSOR" val="347"/>
  <p:tag name="TRANSPARENCY" val="True"/>
  <p:tag name="FILENAME" val=""/>
  <p:tag name="INPUTTYPE" val="0"/>
  <p:tag name="LATEXENGINEID" val="0"/>
  <p:tag name="TEMPFOLDER" val="c:\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.216"/>
  <p:tag name="ORIGINALWIDTH" val="1193.851"/>
  <p:tag name="OUTPUTDPI" val="1200"/>
  <p:tag name="LATEXADDIN" val="\documentclass{article}&#10;\usepackage{amsmath}&#10;\pagestyle{empty}&#10;\usepackage[dvipsnames]{xcolor}&#10;\begin{document}&#10;\color{white}&#10;\begin{eqnarray*}&#10;= \vec{R} \times  \vec{P} +  \sum_i \vec{r}_i^{\,'} \times  \vec{p}_i^{\,'}&#10;\end{eqnarray*}&#10;\end{document}"/>
  <p:tag name="IGUANATEXSIZE" val="18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11.211"/>
  <p:tag name="OUTPUTDPI" val="1200"/>
  <p:tag name="LATEXADDIN" val="\documentclass{article}&#10;\usepackage{amsmath}&#10;\pagestyle{empty}&#10;\usepackage{color}&#10;\begin{document}&#10;\color{white}&#10;\begin{eqnarray*}&#10;\vec{p}(t+dt) = (m+dm) ( \vec{v}+ d\vec{v}) - dm (\vec{v} + \vec{u})&#10;\end{eqnarray*}&#10;\end{document}"/>
  <p:tag name="IGUANATEXSIZE" val="18"/>
  <p:tag name="IGUANATEXCURSOR" val="198"/>
  <p:tag name="TRANSPARENCY" val="True"/>
  <p:tag name="FILENAME" val=""/>
  <p:tag name="INPUTTYPE" val="0"/>
  <p:tag name="LATEXENGINEID" val="0"/>
  <p:tag name="TEMPFOLDER" val="E:\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3.712"/>
  <p:tag name="ORIGINALWIDTH" val="1352.081"/>
  <p:tag name="OUTPUTDPI" val="1200"/>
  <p:tag name="LATEXADDIN" val="\documentclass{article}&#10;\usepackage{amsmath}&#10;\pagestyle{empty}&#10;\usepackage[dvipsnames]{xcolor}&#10;\begin{document}&#10;\color{white}&#10;\begin{eqnarray*}&#10;\vec{R}\equiv  {\sum_i m_i \vec{r}_i \over \sum_i m_i} ={\sum_i m_i \vec{r}_i \over M }&#10;\end{eqnarray*}&#10;\end{document}"/>
  <p:tag name="IGUANATEXSIZE" val="18"/>
  <p:tag name="IGUANATEXCURSOR" val="229"/>
  <p:tag name="TRANSPARENCY" val="True"/>
  <p:tag name="FILENAME" val=""/>
  <p:tag name="INPUTTYPE" val="0"/>
  <p:tag name="LATEXENGINEID" val="0"/>
  <p:tag name="TEMPFOLDER" val="c:\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5.7218"/>
  <p:tag name="OUTPUTDPI" val="1200"/>
  <p:tag name="LATEXADDIN" val="\documentclass{article}&#10;\usepackage{amsmath}&#10;\pagestyle{empty}&#10;\usepackage[dvipsnames]{xcolor}&#10;\begin{document}&#10;\color{white}&#10;\begin{eqnarray*}&#10;M \vec{R}&#10;\end{eqnarray*}&#10;\end{document}"/>
  <p:tag name="IGUANATEXSIZE" val="18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2372.703"/>
  <p:tag name="OUTPUTDPI" val="1200"/>
  <p:tag name="LATEXADDIN" val="\documentclass{article}&#10;\usepackage{amsmath}&#10;\pagestyle{empty}&#10;\usepackage[dvipsnames]{xcolor}&#10;\begin{document}&#10;\color{white}&#10;\begin{eqnarray*}&#10;= \sum_i {1\over 2} m_i V^2 + \sum_i {1 \over 2} m_i  ({v}_i')^2 + \sum_i m_i \vec{V} \cdot \vec{v}_i^{\,'} &#10;\end{eqnarray*}&#10;\end{document}"/>
  <p:tag name="IGUANATEXSIZE" val="18"/>
  <p:tag name="IGUANATEXCURSOR" val="250"/>
  <p:tag name="TRANSPARENCY" val="True"/>
  <p:tag name="FILENAME" val=""/>
  <p:tag name="INPUTTYPE" val="0"/>
  <p:tag name="LATEXENGINEID" val="0"/>
  <p:tag name="TEMPFOLDER" val="c:\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46.607"/>
  <p:tag name="OUTPUTDPI" val="1200"/>
  <p:tag name="LATEXADDIN" val="\documentclass{article}&#10;\usepackage{amsmath}&#10;\pagestyle{empty}&#10;\usepackage[dvipsnames]{xcolor}&#10;\begin{document}&#10;\color{white}&#10;\begin{eqnarray*}&#10;W_{12} = \sum_i \int_1^2 \vec{F}_i \cdot d\vec{r}_i&#10;\end{eqnarray*}&#10;\end{document}"/>
  <p:tag name="IGUANATEXSIZE" val="18"/>
  <p:tag name="IGUANATEXCURSOR" val="195"/>
  <p:tag name="TRANSPARENCY" val="True"/>
  <p:tag name="FILENAME" val=""/>
  <p:tag name="INPUTTYPE" val="0"/>
  <p:tag name="LATEXENGINEID" val="0"/>
  <p:tag name="TEMPFOLDER" val="c:\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70.604"/>
  <p:tag name="OUTPUTDPI" val="1200"/>
  <p:tag name="LATEXADDIN" val="\documentclass{article}&#10;\usepackage{amsmath}&#10;\pagestyle{empty}&#10;\usepackage[dvipsnames]{xcolor}&#10;\begin{document}&#10;\color{white}&#10;\begin{eqnarray*}&#10; = \sum_i \int_1^2 m_i {d \vec{v}_i \over dt} \cdot \vec{v}_i dt&#10;\end{eqnarray*}&#10;\end{document}"/>
  <p:tag name="IGUANATEXSIZE" val="18"/>
  <p:tag name="IGUANATEXCURSOR" val="208"/>
  <p:tag name="TRANSPARENCY" val="True"/>
  <p:tag name="FILENAME" val=""/>
  <p:tag name="INPUTTYPE" val="0"/>
  <p:tag name="LATEXENGINEID" val="0"/>
  <p:tag name="TEMPFOLDER" val="c:\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359.58"/>
  <p:tag name="OUTPUTDPI" val="1200"/>
  <p:tag name="LATEXADDIN" val="\documentclass{article}&#10;\usepackage{amsmath}&#10;\pagestyle{empty}&#10;\usepackage[dvipsnames]{xcolor}&#10;\begin{document}&#10;\color{white}&#10;\begin{eqnarray*}&#10; = \sum_i \int_1^2 {d\over dt} \left({1\over 2} m_i {v}_i^2 \right) dt&#10;\end{eqnarray*}&#10;\end{document}"/>
  <p:tag name="IGUANATEXSIZE" val="18"/>
  <p:tag name="IGUANATEXCURSOR" val="196"/>
  <p:tag name="TRANSPARENCY" val="True"/>
  <p:tag name="FILENAME" val=""/>
  <p:tag name="INPUTTYPE" val="0"/>
  <p:tag name="LATEXENGINEID" val="0"/>
  <p:tag name="TEMPFOLDER" val="c:\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32.358"/>
  <p:tag name="OUTPUTDPI" val="1200"/>
  <p:tag name="LATEXADDIN" val="\documentclass{article}&#10;\usepackage{amsmath}&#10;\pagestyle{empty}&#10;\usepackage[dvipsnames]{xcolor}&#10;\begin{document}&#10;\color{white}&#10;\begin{eqnarray*}&#10; = \sum_i \int_1^2 d \left({1\over 2} m_i {v}_i^2 \right)&#10;\end{eqnarray*}&#10;\end{document}"/>
  <p:tag name="IGUANATEXSIZE" val="18"/>
  <p:tag name="IGUANATEXCURSOR" val="164"/>
  <p:tag name="TRANSPARENCY" val="True"/>
  <p:tag name="FILENAME" val=""/>
  <p:tag name="INPUTTYPE" val="0"/>
  <p:tag name="LATEXENGINEID" val="0"/>
  <p:tag name="TEMPFOLDER" val="c:\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1565.054"/>
  <p:tag name="OUTPUTDPI" val="1200"/>
  <p:tag name="LATEXADDIN" val="\documentclass{article}&#10;\usepackage{amsmath}&#10;\pagestyle{empty}&#10;\usepackage[dvipsnames]{xcolor}&#10;\begin{document}&#10;\color{white}&#10;\begin{eqnarray*}&#10; =  \left(\sum_i {1\over 2} m_i {v}_i^2 \right) \bigg|_1^2 = T_2 - T_1&#10;\end{eqnarray*}&#10;\end{document}"/>
  <p:tag name="IGUANATEXSIZE" val="18"/>
  <p:tag name="IGUANATEXCURSOR" val="203"/>
  <p:tag name="TRANSPARENCY" val="True"/>
  <p:tag name="FILENAME" val=""/>
  <p:tag name="INPUTTYPE" val="0"/>
  <p:tag name="LATEXENGINEID" val="0"/>
  <p:tag name="TEMPFOLDER" val="c:\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806.1492"/>
  <p:tag name="OUTPUTDPI" val="1200"/>
  <p:tag name="LATEXADDIN" val="\documentclass{article}&#10;\usepackage{amsmath}&#10;\pagestyle{empty}&#10;\usepackage[dvipsnames]{xcolor}&#10;\begin{document}&#10;\color{white}&#10;\begin{eqnarray*}&#10;T \equiv \sum_i {1\over 2} m_i v_i^2&#10;\end{eqnarray*}&#10;\end{document}"/>
  <p:tag name="IGUANATEXSIZE" val="18"/>
  <p:tag name="IGUANATEXCURSOR" val="180"/>
  <p:tag name="TRANSPARENCY" val="True"/>
  <p:tag name="FILENAME" val=""/>
  <p:tag name="INPUTTYPE" val="0"/>
  <p:tag name="LATEXENGINEID" val="0"/>
  <p:tag name="TEMPFOLDER" val="c:\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806.1492"/>
  <p:tag name="OUTPUTDPI" val="1200"/>
  <p:tag name="LATEXADDIN" val="\documentclass{article}&#10;\usepackage{amsmath}&#10;\pagestyle{empty}&#10;\usepackage[dvipsnames]{xcolor}&#10;\begin{document}&#10;\color{white}&#10;\begin{eqnarray*}&#10;T \equiv \sum_i {1\over 2} m_i v_i^2&#10;\end{eqnarray*}&#10;\end{document}"/>
  <p:tag name="IGUANATEXSIZE" val="18"/>
  <p:tag name="IGUANATEXCURSOR" val="180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17.6978"/>
  <p:tag name="OUTPUTDPI" val="1200"/>
  <p:tag name="LATEXADDIN" val="\documentclass{article}&#10;\usepackage{amsmath}&#10;\pagestyle{empty}&#10;\usepackage{color}&#10;\begin{document}&#10;\color{white}&#10;\begin{eqnarray*}&#10;\vec{F} = {d\vec{p} \over dt}&#10;\end{eqnarray*}&#10;\end{document}"/>
  <p:tag name="IGUANATEXSIZE" val="18"/>
  <p:tag name="IGUANATEXCURSOR" val="159"/>
  <p:tag name="TRANSPARENCY" val="True"/>
  <p:tag name="FILENAME" val=""/>
  <p:tag name="INPUTTYPE" val="0"/>
  <p:tag name="LATEXENGINEID" val="0"/>
  <p:tag name="TEMPFOLDER" val="E:\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1587.552"/>
  <p:tag name="OUTPUTDPI" val="1200"/>
  <p:tag name="LATEXADDIN" val="\documentclass{article}&#10;\usepackage{amsmath}&#10;\pagestyle{empty}&#10;\usepackage[dvipsnames]{xcolor}&#10;\begin{document}&#10;\color{white}&#10;\begin{eqnarray*}&#10;= \sum_i {1\over 2} m_i (\vec{V} + \vec{v}_i^{\,'})\cdot (\vec{V} + \vec{v}_i^{\,'})&#10;\end{eqnarray*}&#10;\end{document}"/>
  <p:tag name="IGUANATEXSIZE" val="18"/>
  <p:tag name="IGUANATEXCURSOR" val="228"/>
  <p:tag name="TRANSPARENCY" val="True"/>
  <p:tag name="FILENAME" val=""/>
  <p:tag name="INPUTTYPE" val="0"/>
  <p:tag name="LATEXENGINEID" val="0"/>
  <p:tag name="TEMPFOLDER" val="c:\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0.2062"/>
  <p:tag name="ORIGINALWIDTH" val="1650.544"/>
  <p:tag name="OUTPUTDPI" val="1200"/>
  <p:tag name="LATEXADDIN" val="\documentclass{article}&#10;\usepackage{amsmath}&#10;\pagestyle{empty}&#10;\usepackage[dvipsnames]{xcolor}&#10;\begin{document}&#10;\color{white}&#10;\begin{eqnarray*}&#10;\sum_i m_i \vec{V} \cdot \vec{v}_i^{\,'} =\vec{V} \cdot \sum_i m_i \cdot {d \vec{r}_i^{\,'} \over dt}&#10;\end{eqnarray*}&#10;\end{document}"/>
  <p:tag name="IGUANATEXSIZE" val="18"/>
  <p:tag name="IGUANATEXCURSOR" val="245"/>
  <p:tag name="TRANSPARENCY" val="True"/>
  <p:tag name="FILENAME" val=""/>
  <p:tag name="INPUTTYPE" val="0"/>
  <p:tag name="LATEXENGINEID" val="0"/>
  <p:tag name="TEMPFOLDER" val="c:\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1111.361"/>
  <p:tag name="OUTPUTDPI" val="1200"/>
  <p:tag name="LATEXADDIN" val="\documentclass{article}&#10;\usepackage{amsmath}&#10;\pagestyle{empty}&#10;\usepackage[dvipsnames]{xcolor}&#10;\begin{document}&#10;\color{white}&#10;\begin{eqnarray*}&#10;=\vec{V} \cdot {d\over dt} \left(\sum_i m_i   \vec{r}_i^{\,'} \right)&#10;\end{eqnarray*}&#10;\end{document}"/>
  <p:tag name="IGUANATEXSIZE" val="18"/>
  <p:tag name="IGUANATEXCURSOR" val="213"/>
  <p:tag name="TRANSPARENCY" val="True"/>
  <p:tag name="FILENAME" val=""/>
  <p:tag name="INPUTTYPE" val="0"/>
  <p:tag name="LATEXENGINEID" val="0"/>
  <p:tag name="TEMPFOLDER" val="c:\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82.2272"/>
  <p:tag name="OUTPUTDPI" val="1200"/>
  <p:tag name="LATEXADDIN" val="\documentclass{article}&#10;\usepackage{amsmath}&#10;\pagestyle{empty}&#10;\usepackage[dvipsnames]{xcolor}&#10;\begin{document}&#10;\color{white}&#10;\begin{eqnarray*}&#10;=0&#10;\end{eqnarray*}&#10;\end{document}"/>
  <p:tag name="IGUANATEXSIZE" val="18"/>
  <p:tag name="IGUANATEXCURSOR" val="146"/>
  <p:tag name="TRANSPARENCY" val="True"/>
  <p:tag name="FILENAME" val=""/>
  <p:tag name="INPUTTYPE" val="0"/>
  <p:tag name="LATEXENGINEID" val="0"/>
  <p:tag name="TEMPFOLDER" val="c:\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1346.082"/>
  <p:tag name="OUTPUTDPI" val="1200"/>
  <p:tag name="LATEXADDIN" val="\documentclass{article}&#10;\usepackage{amsmath}&#10;\pagestyle{empty}&#10;\usepackage[dvipsnames]{xcolor}&#10;\begin{document}&#10;\color{white}&#10;\begin{eqnarray*}&#10;=  {1\over 2} M V^2 + \sum_i {1 \over 2} m_i  ({v}_i')^2 &#10;\end{eqnarray*}&#10;\end{document}"/>
  <p:tag name="IGUANATEXSIZE" val="18"/>
  <p:tag name="IGUANATEXCURSOR" val="159"/>
  <p:tag name="TRANSPARENCY" val="True"/>
  <p:tag name="FILENAME" val=""/>
  <p:tag name="INPUTTYPE" val="0"/>
  <p:tag name="LATEXENGINEID" val="0"/>
  <p:tag name="TEMPFOLDER" val="c:\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2161.98"/>
  <p:tag name="OUTPUTDPI" val="1200"/>
  <p:tag name="LATEXADDIN" val="\documentclass{article}&#10;\usepackage{amsmath}&#10;\pagestyle{empty}&#10;\usepackage[dvipsnames]{xcolor}&#10;\begin{document}&#10;\color{white}&#10;\begin{eqnarray*}&#10;= \sum_i \int_1^2 \vec{F}_i^\text{\tiny ext} \cdot d \vec{r}_i + \sum_i \int_1^2 \sum_{j \neq i}\vec{F}_{ij} \cdot d \vec{r}_i&#10;\end{eqnarray*}&#10;\end{document}"/>
  <p:tag name="IGUANATEXSIZE" val="18"/>
  <p:tag name="IGUANATEXCURSOR" val="252"/>
  <p:tag name="TRANSPARENCY" val="True"/>
  <p:tag name="FILENAME" val=""/>
  <p:tag name="INPUTTYPE" val="0"/>
  <p:tag name="LATEXENGINEID" val="0"/>
  <p:tag name="TEMPFOLDER" val="c:\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46.607"/>
  <p:tag name="OUTPUTDPI" val="1200"/>
  <p:tag name="LATEXADDIN" val="\documentclass{article}&#10;\usepackage{amsmath}&#10;\pagestyle{empty}&#10;\usepackage[dvipsnames]{xcolor}&#10;\begin{document}&#10;\color{white}&#10;\begin{eqnarray*}&#10;W_{12}= \sum_i \int_1^2 \vec{F}_i \cdot d \vec{r}_i&#10;\end{eqnarray*}&#10;\end{document}"/>
  <p:tag name="IGUANATEXSIZE" val="18"/>
  <p:tag name="IGUANATEXCURSOR" val="195"/>
  <p:tag name="TRANSPARENCY" val="True"/>
  <p:tag name="FILENAME" val=""/>
  <p:tag name="INPUTTYPE" val="0"/>
  <p:tag name="LATEXENGINEID" val="0"/>
  <p:tag name="TEMPFOLDER" val="c:\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2309"/>
  <p:tag name="ORIGINALWIDTH" val="738.6577"/>
  <p:tag name="OUTPUTDPI" val="1200"/>
  <p:tag name="LATEXADDIN" val="\documentclass{article}&#10;\usepackage{amsmath}&#10;\pagestyle{empty}&#10;\usepackage[dvipsnames]{xcolor}&#10;\begin{document}&#10;\color{white}&#10;\begin{eqnarray*}&#10;\vec{F}_i^\text{\tiny ext} = - \nabla_i U_i&#10;\end{eqnarray*}&#10;\end{document}"/>
  <p:tag name="IGUANATEXSIZE" val="18"/>
  <p:tag name="IGUANATEXCURSOR" val="187"/>
  <p:tag name="TRANSPARENCY" val="True"/>
  <p:tag name="FILENAME" val=""/>
  <p:tag name="INPUTTYPE" val="0"/>
  <p:tag name="LATEXENGINEID" val="0"/>
  <p:tag name="TEMPFOLDER" val="c:\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2120.735"/>
  <p:tag name="OUTPUTDPI" val="1200"/>
  <p:tag name="LATEXADDIN" val="\documentclass{article}&#10;\usepackage{amsmath}&#10;\pagestyle{empty}&#10;\usepackage[dvipsnames]{xcolor}&#10;\begin{document}&#10;\color{white}&#10;\begin{eqnarray*}&#10; \sum_i \int_1^2 \vec{F}_i^\text{\tiny ext} \cdot d \vec{r}_i = \sum_i \int_1^2 (-\nabla_i U_i) \cdot d\vec{r}_i&#10;\end{eqnarray*}&#10;\end{document}"/>
  <p:tag name="IGUANATEXSIZE" val="18"/>
  <p:tag name="IGUANATEXCURSOR" val="256"/>
  <p:tag name="TRANSPARENCY" val="True"/>
  <p:tag name="FILENAME" val=""/>
  <p:tag name="INPUTTYPE" val="0"/>
  <p:tag name="LATEXENGINEID" val="0"/>
  <p:tag name="TEMPFOLDER" val="c:\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6.2054"/>
  <p:tag name="ORIGINALWIDTH" val="654.6682"/>
  <p:tag name="OUTPUTDPI" val="1200"/>
  <p:tag name="LATEXADDIN" val="\documentclass{article}&#10;\usepackage{amsmath}&#10;\pagestyle{empty}&#10;\usepackage[dvipsnames]{xcolor}&#10;\begin{document}&#10;\color{white}&#10;\begin{eqnarray*}&#10;=-\sum_i U_i \bigg|_1^2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806.1492"/>
  <p:tag name="OUTPUTDPI" val="1200"/>
  <p:tag name="LATEXADDIN" val="\documentclass{article}&#10;\usepackage{amsmath}&#10;\pagestyle{empty}&#10;\usepackage{color}&#10;\begin{document}&#10;\color{white}&#10;\begin{eqnarray*}&#10;=m {d\vec{v} \over dt}  - \vec{u} {dm \over dt}&#10;\end{eqnarray*}&#10;\end{document}"/>
  <p:tag name="IGUANATEXSIZE" val="18"/>
  <p:tag name="IGUANATEXCURSOR" val="178"/>
  <p:tag name="TRANSPARENCY" val="True"/>
  <p:tag name="FILENAME" val=""/>
  <p:tag name="INPUTTYPE" val="0"/>
  <p:tag name="LATEXENGINEID" val="0"/>
  <p:tag name="TEMPFOLDER" val="E:\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728.9089"/>
  <p:tag name="OUTPUTDPI" val="1200"/>
  <p:tag name="LATEXADDIN" val="\documentclass{article}&#10;\usepackage{amsmath}&#10;\pagestyle{empty}&#10;\usepackage[dvipsnames]{xcolor}&#10;\begin{document}&#10;\color{white}&#10;\begin{eqnarray*}&#10;\vec{F}_{ij} = -\nabla_i U_{ij}&#10;\end{eqnarray*}&#10;\end{document}"/>
  <p:tag name="IGUANATEXSIZE" val="18"/>
  <p:tag name="IGUANATEXCURSOR" val="174"/>
  <p:tag name="TRANSPARENCY" val="True"/>
  <p:tag name="FILENAME" val=""/>
  <p:tag name="INPUTTYPE" val="0"/>
  <p:tag name="LATEXENGINEID" val="0"/>
  <p:tag name="TEMPFOLDER" val="c:\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848.8939"/>
  <p:tag name="OUTPUTDPI" val="1200"/>
  <p:tag name="LATEXADDIN" val="\documentclass{article}&#10;\usepackage{amsmath}&#10;\pagestyle{empty}&#10;\usepackage[dvipsnames]{xcolor}&#10;\begin{document}&#10;\color{white}&#10;\begin{eqnarray*}&#10;U_{ij} = U_{ij} (\vec{r}_i, \vec{r}_j)&#10;\end{eqnarray*}&#10;\end{document}"/>
  <p:tag name="IGUANATEXSIZE" val="18"/>
  <p:tag name="IGUANATEXCURSOR" val="181"/>
  <p:tag name="TRANSPARENCY" val="True"/>
  <p:tag name="FILENAME" val=""/>
  <p:tag name="INPUTTYPE" val="0"/>
  <p:tag name="LATEXENGINEID" val="0"/>
  <p:tag name="TEMPFOLDER" val="c:\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946.3817"/>
  <p:tag name="OUTPUTDPI" val="1200"/>
  <p:tag name="LATEXADDIN" val="\documentclass{article}&#10;\usepackage{amsmath}&#10;\pagestyle{empty}&#10;\usepackage[dvipsnames]{xcolor}&#10;\begin{document}&#10;\color{white}&#10;\begin{eqnarray*}&#10;U_{ij} = U_{ij} (\vec{r}_i - \vec{r}_j)&#10;\end{eqnarray*}&#10;\end{document}"/>
  <p:tag name="IGUANATEXSIZE" val="18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1355.831"/>
  <p:tag name="OUTPUTDPI" val="1200"/>
  <p:tag name="LATEXADDIN" val="\documentclass{article}&#10;\usepackage{amsmath}&#10;\pagestyle{empty}&#10;\usepackage[dvipsnames]{xcolor}&#10;\begin{document}&#10;\color{white}&#10;\begin{eqnarray*}&#10;U_{ij} = U_{ij} (|\vec{r}_i - \vec{r}_j|) = U_{ji}&#10;\end{eqnarray*}&#10;\end{document}"/>
  <p:tag name="IGUANATEXSIZE" val="18"/>
  <p:tag name="IGUANATEXCURSOR" val="193"/>
  <p:tag name="TRANSPARENCY" val="True"/>
  <p:tag name="FILENAME" val=""/>
  <p:tag name="INPUTTYPE" val="0"/>
  <p:tag name="LATEXENGINEID" val="0"/>
  <p:tag name="TEMPFOLDER" val="c:\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177.353"/>
  <p:tag name="OUTPUTDPI" val="1200"/>
  <p:tag name="LATEXADDIN" val="\documentclass{article}&#10;\usepackage{amsmath}&#10;\pagestyle{empty}&#10;\usepackage[dvipsnames]{xcolor}&#10;\begin{document}&#10;\color{white}&#10;\begin{eqnarray*}&#10;- \nabla_i U_{ij} = - (-\nabla_j U_{ji})&#10;\end{eqnarray*}&#10;\end{document}"/>
  <p:tag name="IGUANATEXSIZE" val="18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570.6786"/>
  <p:tag name="OUTPUTDPI" val="1200"/>
  <p:tag name="LATEXADDIN" val="\documentclass{article}&#10;\usepackage{amsmath}&#10;\pagestyle{empty}&#10;\usepackage[dvipsnames]{xcolor}&#10;\begin{document}&#10;\color{white}&#10;\begin{eqnarray*}&#10;=-\nabla_{ij} U_{ij}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582.6772"/>
  <p:tag name="OUTPUTDPI" val="1200"/>
  <p:tag name="LATEXADDIN" val="\documentclass{article}&#10;\usepackage{amsmath}&#10;\pagestyle{empty}&#10;\usepackage[dvipsnames]{xcolor}&#10;\begin{document}&#10;\color{white}&#10;\begin{eqnarray*}&#10;\vec{F}_{ij} = -\vec{F}_{ji}&#10;\end{eqnarray*}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c:\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1784.777"/>
  <p:tag name="OUTPUTDPI" val="1200"/>
  <p:tag name="LATEXADDIN" val="\documentclass{article}&#10;\usepackage{amsmath}&#10;\pagestyle{empty}&#10;\usepackage[dvipsnames]{xcolor}&#10;\begin{document}&#10;\color{white}&#10;\begin{eqnarray*}&#10;U_{ij} = U_{ji} = U(|\vec{r}_i - \vec{r}_j|) = U(r_{ij})&#10;\end{eqnarray*}&#10;\end{document}"/>
  <p:tag name="IGUANATEXSIZE" val="18"/>
  <p:tag name="IGUANATEXCURSOR" val="198"/>
  <p:tag name="TRANSPARENCY" val="True"/>
  <p:tag name="FILENAME" val=""/>
  <p:tag name="INPUTTYPE" val="0"/>
  <p:tag name="LATEXENGINEID" val="0"/>
  <p:tag name="TEMPFOLDER" val="c:\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650.9186"/>
  <p:tag name="OUTPUTDPI" val="1200"/>
  <p:tag name="LATEXADDIN" val="\documentclass{article}&#10;\usepackage{amsmath}&#10;\pagestyle{empty}&#10;\usepackage[dvipsnames]{xcolor}&#10;\begin{document}&#10;\color{white}&#10;\begin{eqnarray*}&#10;\vec{r}_{ij} =\vec{r}_i - \vec{r}_j&#10;\end{eqnarray*}&#10;\end{document}"/>
  <p:tag name="IGUANATEXSIZE" val="18"/>
  <p:tag name="IGUANATEXCURSOR" val="179"/>
  <p:tag name="TRANSPARENCY" val="True"/>
  <p:tag name="FILENAME" val=""/>
  <p:tag name="INPUTTYPE" val="0"/>
  <p:tag name="LATEXENGINEID" val="0"/>
  <p:tag name="TEMPFOLDER" val="c:\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890.8887"/>
  <p:tag name="OUTPUTDPI" val="1200"/>
  <p:tag name="LATEXADDIN" val="\documentclass{article}&#10;\usepackage{amsmath}&#10;\pagestyle{empty}&#10;\usepackage[dvipsnames]{xcolor}&#10;\begin{document}&#10;\color{white}&#10;\begin{eqnarray*}&#10;r_{ij}= \sqrt{x_{ij}^2+y_{ij}^2}&#10;\end{eqnarray*}&#10;\end{document}"/>
  <p:tag name="IGUANATEXSIZE" val="18"/>
  <p:tag name="IGUANATEXCURSOR" val="175"/>
  <p:tag name="TRANSPARENCY" val="True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948.6314"/>
  <p:tag name="OUTPUTDPI" val="1200"/>
  <p:tag name="LATEXADDIN" val="\documentclass{article}&#10;\usepackage{amsmath}&#10;\pagestyle{empty}&#10;\usepackage{color}&#10;\begin{document}&#10;\color{white}&#10;\begin{eqnarray*}&#10;\vec{F} + \vec{u} {dm \over dt} =m {d\vec{v} \over dt}  &#10;\end{eqnarray*}&#10;\end{document}"/>
  <p:tag name="IGUANATEXSIZE" val="18"/>
  <p:tag name="IGUANATEXCURSOR" val="140"/>
  <p:tag name="TRANSPARENCY" val="True"/>
  <p:tag name="FILENAME" val=""/>
  <p:tag name="INPUTTYPE" val="0"/>
  <p:tag name="LATEXENGINEID" val="0"/>
  <p:tag name="TEMPFOLDER" val="E:\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695.913"/>
  <p:tag name="OUTPUTDPI" val="1200"/>
  <p:tag name="LATEXADDIN" val="\documentclass{article}&#10;\usepackage{amsmath}&#10;\pagestyle{empty}&#10;\usepackage[dvipsnames]{xcolor}&#10;\begin{document}&#10;\color{white}&#10;\begin{eqnarray*}&#10;x_{ij} = x_i - x_j&#10;\end{eqnarray*}&#10;\end{document}"/>
  <p:tag name="IGUANATEXSIZE" val="18"/>
  <p:tag name="IGUANATEXCURSOR" val="162"/>
  <p:tag name="TRANSPARENCY" val="True"/>
  <p:tag name="FILENAME" val=""/>
  <p:tag name="INPUTTYPE" val="0"/>
  <p:tag name="LATEXENGINEID" val="0"/>
  <p:tag name="TEMPFOLDER" val="c:\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665.9167"/>
  <p:tag name="OUTPUTDPI" val="1200"/>
  <p:tag name="LATEXADDIN" val="\documentclass{article}&#10;\usepackage{amsmath}&#10;\pagestyle{empty}&#10;\usepackage[dvipsnames]{xcolor}&#10;\begin{document}&#10;\color{white}&#10;\begin{eqnarray*}&#10;y_{ij} = y_i - y_j&#10;\end{eqnarray*}&#10;\end{document}"/>
  <p:tag name="IGUANATEXSIZE" val="18"/>
  <p:tag name="IGUANATEXCURSOR" val="160"/>
  <p:tag name="TRANSPARENCY" val="True"/>
  <p:tag name="FILENAME" val=""/>
  <p:tag name="INPUTTYPE" val="0"/>
  <p:tag name="LATEXENGINEID" val="0"/>
  <p:tag name="TEMPFOLDER" val="c:\temp\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555.306"/>
  <p:tag name="OUTPUTDPI" val="1200"/>
  <p:tag name="LATEXADDIN" val="\documentclass{article}&#10;\usepackage{amsmath}&#10;\pagestyle{empty}&#10;\usepackage[dvipsnames]{xcolor}&#10;\begin{document}&#10;\color{white}&#10;\begin{eqnarray*}&#10;-\nabla_i U_{ij} = - \left( {\partial U \over \partial x_i} \hat{x} + {\partial U \over \partial y_i} \hat{y} \right)&#10;\end{eqnarray*}&#10;\end{document}"/>
  <p:tag name="IGUANATEXSIZE" val="18"/>
  <p:tag name="IGUANATEXCURSOR" val="228"/>
  <p:tag name="TRANSPARENCY" val="True"/>
  <p:tag name="FILENAME" val=""/>
  <p:tag name="INPUTTYPE" val="0"/>
  <p:tag name="LATEXENGINEID" val="0"/>
  <p:tag name="TEMPFOLDER" val="c:\temp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9621"/>
  <p:tag name="ORIGINALWIDTH" val="1715.786"/>
  <p:tag name="OUTPUTDPI" val="1200"/>
  <p:tag name="LATEXADDIN" val="\documentclass{article}&#10;\usepackage{amsmath}&#10;\pagestyle{empty}&#10;\usepackage[dvipsnames]{xcolor}&#10;\begin{document}&#10;\color{white}&#10;\begin{eqnarray*}&#10;= - \left( {\partial U \over \partial x_{ij}}{\partial x_{ij} \over \partial x_i} \hat{x} + {\partial U \over \partial y_{ij}}{\partial y_{ij} \over \partial y_i} \hat{y} \right)&#10;\end{eqnarray*}&#10;\end{document}"/>
  <p:tag name="IGUANATEXSIZE" val="18"/>
  <p:tag name="IGUANATEXCURSOR" val="305"/>
  <p:tag name="TRANSPARENCY" val="True"/>
  <p:tag name="FILENAME" val=""/>
  <p:tag name="INPUTTYPE" val="0"/>
  <p:tag name="LATEXENGINEID" val="0"/>
  <p:tag name="TEMPFOLDER" val="c:\temp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9621"/>
  <p:tag name="ORIGINALWIDTH" val="1201.35"/>
  <p:tag name="OUTPUTDPI" val="1200"/>
  <p:tag name="LATEXADDIN" val="\documentclass{article}&#10;\usepackage{amsmath}&#10;\pagestyle{empty}&#10;\usepackage[dvipsnames]{xcolor}&#10;\begin{document}&#10;\color{white}&#10;\begin{eqnarray*}&#10;= - \left( {\partial U \over \partial x_{ij}} \hat{x} + {\partial U \over \partial y_{ij}} \hat{y} \right)&#10;\end{eqnarray*}&#10;\end{document}"/>
  <p:tag name="IGUANATEXSIZE" val="18"/>
  <p:tag name="IGUANATEXCURSOR" val="234"/>
  <p:tag name="TRANSPARENCY" val="True"/>
  <p:tag name="FILENAME" val=""/>
  <p:tag name="INPUTTYPE" val="0"/>
  <p:tag name="LATEXENGINEID" val="0"/>
  <p:tag name="TEMPFOLDER" val="c:\temp\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9621"/>
  <p:tag name="ORIGINALWIDTH" val="1588.301"/>
  <p:tag name="OUTPUTDPI" val="1200"/>
  <p:tag name="LATEXADDIN" val="\documentclass{article}&#10;\usepackage{amsmath}&#10;\pagestyle{empty}&#10;\usepackage[dvipsnames]{xcolor}&#10;\begin{document}&#10;\color{white}&#10;\begin{eqnarray*}&#10;-\nabla_j U_{ji} = - \left( {\partial U \over \partial x_j} \hat{x} + {\partial U \over \partial y_j} \hat{y} \right)&#10;\end{eqnarray*}&#10;\end{document}"/>
  <p:tag name="IGUANATEXSIZE" val="18"/>
  <p:tag name="IGUANATEXCURSOR" val="244"/>
  <p:tag name="TRANSPARENCY" val="True"/>
  <p:tag name="FILENAME" val=""/>
  <p:tag name="INPUTTYPE" val="0"/>
  <p:tag name="LATEXENGINEID" val="0"/>
  <p:tag name="TEMPFOLDER" val="c:\temp\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9621"/>
  <p:tag name="ORIGINALWIDTH" val="1715.786"/>
  <p:tag name="OUTPUTDPI" val="1200"/>
  <p:tag name="LATEXADDIN" val="\documentclass{article}&#10;\usepackage{amsmath}&#10;\pagestyle{empty}&#10;\usepackage[dvipsnames]{xcolor}&#10;\begin{document}&#10;\color{white}&#10;\begin{eqnarray*}&#10;= - \left( {\partial U \over \partial x_{ij}}{\partial x_{ij} \over \partial x_j} \hat{x} + {\partial U \over \partial y_{ij}}{\partial y_{ij} \over \partial y_j} \hat{y} \right)&#10;\end{eqnarray*}&#10;\end{document}"/>
  <p:tag name="IGUANATEXSIZE" val="18"/>
  <p:tag name="IGUANATEXCURSOR" val="305"/>
  <p:tag name="TRANSPARENCY" val="True"/>
  <p:tag name="FILENAME" val=""/>
  <p:tag name="INPUTTYPE" val="0"/>
  <p:tag name="LATEXENGINEID" val="0"/>
  <p:tag name="TEMPFOLDER" val="c:\temp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9621"/>
  <p:tag name="ORIGINALWIDTH" val="1298.838"/>
  <p:tag name="OUTPUTDPI" val="1200"/>
  <p:tag name="LATEXADDIN" val="\documentclass{article}&#10;\usepackage{amsmath}&#10;\pagestyle{empty}&#10;\usepackage[dvipsnames]{xcolor}&#10;\begin{document}&#10;\color{white}&#10;\begin{eqnarray*}&#10;= - \left( -{\partial U \over \partial x_{ij}} \hat{x} - {\partial U \over \partial y_{ij}} \hat{y} \right)&#10;\end{eqnarray*}&#10;\end{document}"/>
  <p:tag name="IGUANATEXSIZE" val="18"/>
  <p:tag name="IGUANATEXCURSOR" val="200"/>
  <p:tag name="TRANSPARENCY" val="True"/>
  <p:tag name="FILENAME" val=""/>
  <p:tag name="INPUTTYPE" val="0"/>
  <p:tag name="LATEXENGINEID" val="0"/>
  <p:tag name="TEMPFOLDER" val="c:\temp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2161.98"/>
  <p:tag name="OUTPUTDPI" val="1200"/>
  <p:tag name="LATEXADDIN" val="\documentclass{article}&#10;\usepackage{amsmath}&#10;\pagestyle{empty}&#10;\usepackage[dvipsnames]{xcolor}&#10;\begin{document}&#10;\color{white}&#10;\begin{eqnarray*}&#10;= \sum_i \int_1^2 \vec{F}_i^\text{\tiny ext} \cdot d \vec{r}_i + \sum_i \int_1^2 \sum_{j \neq i}\vec{F}_{ij} \cdot d \vec{r}_i&#10;\end{eqnarray*}&#10;\end{document}"/>
  <p:tag name="IGUANATEXSIZE" val="18"/>
  <p:tag name="IGUANATEXCURSOR" val="252"/>
  <p:tag name="TRANSPARENCY" val="True"/>
  <p:tag name="FILENAME" val=""/>
  <p:tag name="INPUTTYPE" val="0"/>
  <p:tag name="LATEXENGINEID" val="0"/>
  <p:tag name="TEMPFOLDER" val="c:\temp\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46.607"/>
  <p:tag name="OUTPUTDPI" val="1200"/>
  <p:tag name="LATEXADDIN" val="\documentclass{article}&#10;\usepackage{amsmath}&#10;\pagestyle{empty}&#10;\usepackage[dvipsnames]{xcolor}&#10;\begin{document}&#10;\color{white}&#10;\begin{eqnarray*}&#10;W_{12}= \sum_i \int_1^2 \vec{F}_i \cdot d \vec{r}_i&#10;\end{eqnarray*}&#10;\end{document}"/>
  <p:tag name="IGUANATEXSIZE" val="18"/>
  <p:tag name="IGUANATEXCURSOR" val="195"/>
  <p:tag name="TRANSPARENCY" val="True"/>
  <p:tag name="FILENAME" val=""/>
  <p:tag name="INPUTTYPE" val="0"/>
  <p:tag name="LATEXENGINEID" val="0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100.112"/>
  <p:tag name="OUTPUTDPI" val="1200"/>
  <p:tag name="LATEXADDIN" val="\documentclass{article}&#10;\usepackage{amsmath}&#10;\pagestyle{empty}&#10;\usepackage{color}&#10;\begin{document}&#10;\color{white}&#10;\begin{eqnarray*}&#10;d\vec{p} = \vec{p}(t+dt)-\vec{p}(t)&#10;\end{eqnarray*}&#10;\end{document}"/>
  <p:tag name="IGUANATEXSIZE" val="18"/>
  <p:tag name="IGUANATEXCURSOR" val="154"/>
  <p:tag name="TRANSPARENCY" val="True"/>
  <p:tag name="FILENAME" val=""/>
  <p:tag name="INPUTTYPE" val="0"/>
  <p:tag name="LATEXENGINEID" val="0"/>
  <p:tag name="TEMPFOLDER" val="E:\temp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2309"/>
  <p:tag name="ORIGINALWIDTH" val="738.6577"/>
  <p:tag name="OUTPUTDPI" val="1200"/>
  <p:tag name="LATEXADDIN" val="\documentclass{article}&#10;\usepackage{amsmath}&#10;\pagestyle{empty}&#10;\usepackage[dvipsnames]{xcolor}&#10;\begin{document}&#10;\color{white}&#10;\begin{eqnarray*}&#10;\vec{F}_i^\text{\tiny ext} = - \nabla_i U_i&#10;\end{eqnarray*}&#10;\end{document}"/>
  <p:tag name="IGUANATEXSIZE" val="18"/>
  <p:tag name="IGUANATEXCURSOR" val="187"/>
  <p:tag name="TRANSPARENCY" val="True"/>
  <p:tag name="FILENAME" val=""/>
  <p:tag name="INPUTTYPE" val="0"/>
  <p:tag name="LATEXENGINEID" val="0"/>
  <p:tag name="TEMPFOLDER" val="c:\temp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2120.735"/>
  <p:tag name="OUTPUTDPI" val="1200"/>
  <p:tag name="LATEXADDIN" val="\documentclass{article}&#10;\usepackage{amsmath}&#10;\pagestyle{empty}&#10;\usepackage[dvipsnames]{xcolor}&#10;\begin{document}&#10;\color{white}&#10;\begin{eqnarray*}&#10; \sum_i \int_1^2 \vec{F}_i^\text{\tiny ext} \cdot d \vec{r}_i = \sum_i \int_1^2 (-\nabla_i U_i) \cdot d\vec{r}_i&#10;\end{eqnarray*}&#10;\end{document}"/>
  <p:tag name="IGUANATEXSIZE" val="18"/>
  <p:tag name="IGUANATEXCURSOR" val="256"/>
  <p:tag name="TRANSPARENCY" val="True"/>
  <p:tag name="FILENAME" val=""/>
  <p:tag name="INPUTTYPE" val="0"/>
  <p:tag name="LATEXENGINEID" val="0"/>
  <p:tag name="TEMPFOLDER" val="c:\temp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6.2054"/>
  <p:tag name="ORIGINALWIDTH" val="654.6682"/>
  <p:tag name="OUTPUTDPI" val="1200"/>
  <p:tag name="LATEXADDIN" val="\documentclass{article}&#10;\usepackage{amsmath}&#10;\pagestyle{empty}&#10;\usepackage[dvipsnames]{xcolor}&#10;\begin{document}&#10;\color{white}&#10;\begin{eqnarray*}&#10;=-\sum_i U_i \bigg|_1^2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728.9089"/>
  <p:tag name="OUTPUTDPI" val="1200"/>
  <p:tag name="LATEXADDIN" val="\documentclass{article}&#10;\usepackage{amsmath}&#10;\pagestyle{empty}&#10;\usepackage[dvipsnames]{xcolor}&#10;\begin{document}&#10;\color{white}&#10;\begin{eqnarray*}&#10;\vec{F}_{ij} = -\nabla_i U_{ij}&#10;\end{eqnarray*}&#10;\end{document}"/>
  <p:tag name="IGUANATEXSIZE" val="18"/>
  <p:tag name="IGUANATEXCURSOR" val="174"/>
  <p:tag name="TRANSPARENCY" val="True"/>
  <p:tag name="FILENAME" val=""/>
  <p:tag name="INPUTTYPE" val="0"/>
  <p:tag name="LATEXENGINEID" val="0"/>
  <p:tag name="TEMPFOLDER" val="c:\temp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848.8939"/>
  <p:tag name="OUTPUTDPI" val="1200"/>
  <p:tag name="LATEXADDIN" val="\documentclass{article}&#10;\usepackage{amsmath}&#10;\pagestyle{empty}&#10;\usepackage[dvipsnames]{xcolor}&#10;\begin{document}&#10;\color{white}&#10;\begin{eqnarray*}&#10;U_{ij} = U_{ij} (\vec{r}_i, \vec{r}_j)&#10;\end{eqnarray*}&#10;\end{document}"/>
  <p:tag name="IGUANATEXSIZE" val="18"/>
  <p:tag name="IGUANATEXCURSOR" val="181"/>
  <p:tag name="TRANSPARENCY" val="True"/>
  <p:tag name="FILENAME" val=""/>
  <p:tag name="INPUTTYPE" val="0"/>
  <p:tag name="LATEXENGINEID" val="0"/>
  <p:tag name="TEMPFOLDER" val="c:\temp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946.3817"/>
  <p:tag name="OUTPUTDPI" val="1200"/>
  <p:tag name="LATEXADDIN" val="\documentclass{article}&#10;\usepackage{amsmath}&#10;\pagestyle{empty}&#10;\usepackage[dvipsnames]{xcolor}&#10;\begin{document}&#10;\color{white}&#10;\begin{eqnarray*}&#10;U_{ij} = U_{ij} (\vec{r}_i - \vec{r}_j)&#10;\end{eqnarray*}&#10;\end{document}"/>
  <p:tag name="IGUANATEXSIZE" val="18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1355.831"/>
  <p:tag name="OUTPUTDPI" val="1200"/>
  <p:tag name="LATEXADDIN" val="\documentclass{article}&#10;\usepackage{amsmath}&#10;\pagestyle{empty}&#10;\usepackage[dvipsnames]{xcolor}&#10;\begin{document}&#10;\color{white}&#10;\begin{eqnarray*}&#10;U_{ij} = U_{ij} (|\vec{r}_i - \vec{r}_j|) = U_{ji}&#10;\end{eqnarray*}&#10;\end{document}"/>
  <p:tag name="IGUANATEXSIZE" val="18"/>
  <p:tag name="IGUANATEXCURSOR" val="193"/>
  <p:tag name="TRANSPARENCY" val="True"/>
  <p:tag name="FILENAME" val=""/>
  <p:tag name="INPUTTYPE" val="0"/>
  <p:tag name="LATEXENGINEID" val="0"/>
  <p:tag name="TEMPFOLDER" val="c:\temp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177.353"/>
  <p:tag name="OUTPUTDPI" val="1200"/>
  <p:tag name="LATEXADDIN" val="\documentclass{article}&#10;\usepackage{amsmath}&#10;\pagestyle{empty}&#10;\usepackage[dvipsnames]{xcolor}&#10;\begin{document}&#10;\color{white}&#10;\begin{eqnarray*}&#10;- \nabla_i U_{ij} = - (-\nabla_j U_{ji})&#10;\end{eqnarray*}&#10;\end{document}"/>
  <p:tag name="IGUANATEXSIZE" val="18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570.6786"/>
  <p:tag name="OUTPUTDPI" val="1200"/>
  <p:tag name="LATEXADDIN" val="\documentclass{article}&#10;\usepackage{amsmath}&#10;\pagestyle{empty}&#10;\usepackage[dvipsnames]{xcolor}&#10;\begin{document}&#10;\color{white}&#10;\begin{eqnarray*}&#10;=-\nabla_{ij} U_{ij}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582.6772"/>
  <p:tag name="OUTPUTDPI" val="1200"/>
  <p:tag name="LATEXADDIN" val="\documentclass{article}&#10;\usepackage{amsmath}&#10;\pagestyle{empty}&#10;\usepackage[dvipsnames]{xcolor}&#10;\begin{document}&#10;\color{white}&#10;\begin{eqnarray*}&#10;\vec{F}_{ij} = -\vec{F}_{ji}&#10;\end{eqnarray*}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56.6555"/>
  <p:tag name="OUTPUTDPI" val="1200"/>
  <p:tag name="LATEXADDIN" val="\documentclass{article}&#10;\usepackage{amsmath}&#10;\pagestyle{empty}&#10;\usepackage{color}&#10;\begin{document}&#10;\color{white}&#10;\begin{eqnarray*}&#10;=m d\vec{v}  - \vec{u} dm&#10;\end{eqnarray*}&#10;\end{document}"/>
  <p:tag name="IGUANATEXSIZE" val="18"/>
  <p:tag name="IGUANATEXCURSOR" val="143"/>
  <p:tag name="TRANSPARENCY" val="True"/>
  <p:tag name="FILENAME" val=""/>
  <p:tag name="INPUTTYPE" val="0"/>
  <p:tag name="LATEXENGINEID" val="0"/>
  <p:tag name="TEMPFOLDER" val="E:\temp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570.6786"/>
  <p:tag name="OUTPUTDPI" val="1200"/>
  <p:tag name="LATEXADDIN" val="\documentclass{article}&#10;\usepackage{amsmath}&#10;\pagestyle{empty}&#10;\usepackage[dvipsnames]{xcolor}&#10;\begin{document}&#10;\color{white}&#10;\begin{eqnarray*}&#10;=-\nabla_{ij} U_{ij}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2161.98"/>
  <p:tag name="OUTPUTDPI" val="1200"/>
  <p:tag name="LATEXADDIN" val="\documentclass{article}&#10;\usepackage{amsmath}&#10;\pagestyle{empty}&#10;\usepackage[dvipsnames]{xcolor}&#10;\begin{document}&#10;\color{white}&#10;\begin{eqnarray*}&#10;= \sum_i \int_1^2 \vec{F}_i^\text{\tiny ext} \cdot d \vec{r}_i + \sum_i \int_1^2 \sum_{j \neq i}\vec{F}_{ij} \cdot d \vec{r}_i&#10;\end{eqnarray*}&#10;\end{document}"/>
  <p:tag name="IGUANATEXSIZE" val="18"/>
  <p:tag name="IGUANATEXCURSOR" val="252"/>
  <p:tag name="TRANSPARENCY" val="True"/>
  <p:tag name="FILENAME" val=""/>
  <p:tag name="INPUTTYPE" val="0"/>
  <p:tag name="LATEXENGINEID" val="0"/>
  <p:tag name="TEMPFOLDER" val="c:\temp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46.607"/>
  <p:tag name="OUTPUTDPI" val="1200"/>
  <p:tag name="LATEXADDIN" val="\documentclass{article}&#10;\usepackage{amsmath}&#10;\pagestyle{empty}&#10;\usepackage[dvipsnames]{xcolor}&#10;\begin{document}&#10;\color{white}&#10;\begin{eqnarray*}&#10;W_{12}= \sum_i \int_1^2 \vec{F}_i \cdot d \vec{r}_i&#10;\end{eqnarray*}&#10;\end{document}"/>
  <p:tag name="IGUANATEXSIZE" val="18"/>
  <p:tag name="IGUANATEXCURSOR" val="195"/>
  <p:tag name="TRANSPARENCY" val="True"/>
  <p:tag name="FILENAME" val=""/>
  <p:tag name="INPUTTYPE" val="0"/>
  <p:tag name="LATEXENGINEID" val="0"/>
  <p:tag name="TEMPFOLDER" val="c:\temp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2309"/>
  <p:tag name="ORIGINALWIDTH" val="738.6577"/>
  <p:tag name="OUTPUTDPI" val="1200"/>
  <p:tag name="LATEXADDIN" val="\documentclass{article}&#10;\usepackage{amsmath}&#10;\pagestyle{empty}&#10;\usepackage[dvipsnames]{xcolor}&#10;\begin{document}&#10;\color{white}&#10;\begin{eqnarray*}&#10;\vec{F}_i^\text{\tiny ext} = - \nabla_i U_i&#10;\end{eqnarray*}&#10;\end{document}"/>
  <p:tag name="IGUANATEXSIZE" val="18"/>
  <p:tag name="IGUANATEXCURSOR" val="187"/>
  <p:tag name="TRANSPARENCY" val="True"/>
  <p:tag name="FILENAME" val=""/>
  <p:tag name="INPUTTYPE" val="0"/>
  <p:tag name="LATEXENGINEID" val="0"/>
  <p:tag name="TEMPFOLDER" val="c:\temp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2120.735"/>
  <p:tag name="OUTPUTDPI" val="1200"/>
  <p:tag name="LATEXADDIN" val="\documentclass{article}&#10;\usepackage{amsmath}&#10;\pagestyle{empty}&#10;\usepackage[dvipsnames]{xcolor}&#10;\begin{document}&#10;\color{white}&#10;\begin{eqnarray*}&#10; \sum_i \int_1^2 \vec{F}_i^\text{\tiny ext} \cdot d \vec{r}_i = \sum_i \int_1^2 (-\nabla_i U_i) \cdot d\vec{r}_i&#10;\end{eqnarray*}&#10;\end{document}"/>
  <p:tag name="IGUANATEXSIZE" val="18"/>
  <p:tag name="IGUANATEXCURSOR" val="256"/>
  <p:tag name="TRANSPARENCY" val="True"/>
  <p:tag name="FILENAME" val=""/>
  <p:tag name="INPUTTYPE" val="0"/>
  <p:tag name="LATEXENGINEID" val="0"/>
  <p:tag name="TEMPFOLDER" val="c:\temp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6.2054"/>
  <p:tag name="ORIGINALWIDTH" val="654.6682"/>
  <p:tag name="OUTPUTDPI" val="1200"/>
  <p:tag name="LATEXADDIN" val="\documentclass{article}&#10;\usepackage{amsmath}&#10;\pagestyle{empty}&#10;\usepackage[dvipsnames]{xcolor}&#10;\begin{document}&#10;\color{white}&#10;\begin{eqnarray*}&#10;=-\sum_i U_i \bigg|_1^2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728.9089"/>
  <p:tag name="OUTPUTDPI" val="1200"/>
  <p:tag name="LATEXADDIN" val="\documentclass{article}&#10;\usepackage{amsmath}&#10;\pagestyle{empty}&#10;\usepackage[dvipsnames]{xcolor}&#10;\begin{document}&#10;\color{white}&#10;\begin{eqnarray*}&#10;\vec{F}_{ij} = -\nabla_i U_{ij}&#10;\end{eqnarray*}&#10;\end{document}"/>
  <p:tag name="IGUANATEXSIZE" val="18"/>
  <p:tag name="IGUANATEXCURSOR" val="174"/>
  <p:tag name="TRANSPARENCY" val="True"/>
  <p:tag name="FILENAME" val=""/>
  <p:tag name="INPUTTYPE" val="0"/>
  <p:tag name="LATEXENGINEID" val="0"/>
  <p:tag name="TEMPFOLDER" val="c:\temp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582.6772"/>
  <p:tag name="OUTPUTDPI" val="1200"/>
  <p:tag name="LATEXADDIN" val="\documentclass{article}&#10;\usepackage{amsmath}&#10;\pagestyle{empty}&#10;\usepackage[dvipsnames]{xcolor}&#10;\begin{document}&#10;\color{white}&#10;\begin{eqnarray*}&#10;\vec{F}_{ij} = -\vec{F}_{ji}&#10;\end{eqnarray*}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c:\temp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570.6786"/>
  <p:tag name="OUTPUTDPI" val="1200"/>
  <p:tag name="LATEXADDIN" val="\documentclass{article}&#10;\usepackage{amsmath}&#10;\pagestyle{empty}&#10;\usepackage[dvipsnames]{xcolor}&#10;\begin{document}&#10;\color{white}&#10;\begin{eqnarray*}&#10;=-\nabla_{ij} U_{ij}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3258.343"/>
  <p:tag name="OUTPUTDPI" val="1200"/>
  <p:tag name="LATEXADDIN" val="\documentclass{article}&#10;\usepackage{amsmath}&#10;\pagestyle{empty}&#10;\usepackage[dvipsnames]{xcolor}&#10;\begin{document}&#10;\color{white}&#10;\begin{eqnarray*}&#10; \sum_i \sum_{j \neq i} \int_1^2 \vec{F}_{ij} \cdot d \vec{r}_i = {1\over 2}  \sum_i \sum_{j \neq i} \left( \int_1^2 \vec{F}_{ij} \cdot d \vec{r}_i + \int_1^2 \vec{F}_{ji} \cdot d \vec{r}_j  \right)&#10;\end{eqnarray*}&#10;\end{document}"/>
  <p:tag name="IGUANATEXSIZE" val="18"/>
  <p:tag name="IGUANATEXCURSOR" val="314"/>
  <p:tag name="TRANSPARENCY" val="True"/>
  <p:tag name="FILENAME" val=""/>
  <p:tag name="INPUTTYPE" val="0"/>
  <p:tag name="LATEXENGINEID" val="0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9857"/>
  <p:tag name="ORIGINALWIDTH" val="83.23961"/>
  <p:tag name="OUTPUTDPI" val="1200"/>
  <p:tag name="LATEXADDIN" val="\documentclass{article}&#10;\usepackage{amsmath}&#10;\pagestyle{empty}&#10;\usepackage{color}&#10;\begin{document}&#10;\color{white}&#10;\begin{eqnarray*}&#10;\vec{p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1669.291"/>
  <p:tag name="OUTPUTDPI" val="1200"/>
  <p:tag name="LATEXADDIN" val="\documentclass{article}&#10;\usepackage{amsmath}&#10;\pagestyle{empty}&#10;\usepackage[dvipsnames]{xcolor}&#10;\begin{document}&#10;\color{white}&#10;\begin{eqnarray*}&#10; = {1\over 2}  \sum_i \sum_{j \neq i}  \int_1^2 \vec{F}_{ij} \cdot ( d \vec{r}_i - d\vec{r}_j) &#10;\end{eqnarray*}&#10;\end{document}"/>
  <p:tag name="IGUANATEXSIZE" val="18"/>
  <p:tag name="IGUANATEXCURSOR" val="239"/>
  <p:tag name="TRANSPARENCY" val="True"/>
  <p:tag name="FILENAME" val=""/>
  <p:tag name="INPUTTYPE" val="0"/>
  <p:tag name="LATEXENGINEID" val="0"/>
  <p:tag name="TEMPFOLDER" val="c:\temp\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1292.089"/>
  <p:tag name="OUTPUTDPI" val="1200"/>
  <p:tag name="LATEXADDIN" val="\documentclass{article}&#10;\usepackage{amsmath}&#10;\pagestyle{empty}&#10;\usepackage[dvipsnames]{xcolor}&#10;\begin{document}&#10;\color{white}&#10;\begin{eqnarray*}&#10; = {1\over 2}  \sum_i \sum_{j \neq i}  \int_1^2 \vec{F}_{ij} \cdot d \vec{r}_{ij}  &#10;\end{eqnarray*}&#10;\end{document}"/>
  <p:tag name="IGUANATEXSIZE" val="18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1661.042"/>
  <p:tag name="OUTPUTDPI" val="1200"/>
  <p:tag name="LATEXADDIN" val="\documentclass{article}&#10;\usepackage{amsmath}&#10;\pagestyle{empty}&#10;\usepackage[dvipsnames]{xcolor}&#10;\begin{document}&#10;\color{white}&#10;\begin{eqnarray*}&#10; = {1\over 2}  \sum_i \sum_{j \neq i}  \int_1^2 (-\nabla_{ij} U_{ij}) \cdot d \vec{r}_{ij}  &#10;\end{eqnarray*}&#10;\end{document}"/>
  <p:tag name="IGUANATEXSIZE" val="18"/>
  <p:tag name="IGUANATEXCURSOR" val="211"/>
  <p:tag name="TRANSPARENCY" val="True"/>
  <p:tag name="FILENAME" val=""/>
  <p:tag name="INPUTTYPE" val="0"/>
  <p:tag name="LATEXENGINEID" val="0"/>
  <p:tag name="TEMPFOLDER" val="c:\temp\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7.2028"/>
  <p:tag name="ORIGINALWIDTH" val="993.6257"/>
  <p:tag name="OUTPUTDPI" val="1200"/>
  <p:tag name="LATEXADDIN" val="\documentclass{article}&#10;\usepackage{amsmath}&#10;\pagestyle{empty}&#10;\usepackage[dvipsnames]{xcolor}&#10;\begin{document}&#10;\color{white}&#10;\begin{eqnarray*}&#10; = - {1\over 2}  \sum_i \sum_{j \neq i}   U_{ij} \bigg|_1^2  &#10;\end{eqnarray*}&#10;\end{document}"/>
  <p:tag name="IGUANATEXSIZE" val="18"/>
  <p:tag name="IGUANATEXCURSOR" val="203"/>
  <p:tag name="TRANSPARENCY" val="True"/>
  <p:tag name="FILENAME" val=""/>
  <p:tag name="INPUTTYPE" val="0"/>
  <p:tag name="LATEXENGINEID" val="0"/>
  <p:tag name="TEMPFOLDER" val="c:\temp\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7.2028"/>
  <p:tag name="ORIGINALWIDTH" val="1848.519"/>
  <p:tag name="OUTPUTDPI" val="1200"/>
  <p:tag name="LATEXADDIN" val="\documentclass{article}&#10;\usepackage{amsmath}&#10;\pagestyle{empty}&#10;\usepackage[dvipsnames]{xcolor}&#10;\begin{document}&#10;\color{white}&#10;\begin{eqnarray*}&#10;W_{12}=-\sum_i U_i \bigg|_1^2 - {1\over 2}\sum_i \sum_{j \neq i} U_{ij} \bigg|_1^2&#10;\end{eqnarray*}&#10;\end{document}"/>
  <p:tag name="IGUANATEXSIZE" val="18"/>
  <p:tag name="IGUANATEXCURSOR" val="226"/>
  <p:tag name="TRANSPARENCY" val="True"/>
  <p:tag name="FILENAME" val=""/>
  <p:tag name="INPUTTYPE" val="0"/>
  <p:tag name="LATEXENGINEID" val="0"/>
  <p:tag name="TEMPFOLDER" val="c:\temp\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546.6816"/>
  <p:tag name="OUTPUTDPI" val="1200"/>
  <p:tag name="LATEXADDIN" val="\documentclass{article}&#10;\usepackage{amsmath}&#10;\pagestyle{empty}&#10;\usepackage[dvipsnames]{xcolor}&#10;\begin{document}&#10;\color{white}&#10;\begin{eqnarray*}&#10;= U_1 - U_2&#10;\end{eqnarray*}&#10;\end{document}"/>
  <p:tag name="IGUANATEXSIZE" val="18"/>
  <p:tag name="IGUANATEXCURSOR" val="145"/>
  <p:tag name="TRANSPARENCY" val="True"/>
  <p:tag name="FILENAME" val=""/>
  <p:tag name="INPUTTYPE" val="0"/>
  <p:tag name="LATEXENGINEID" val="0"/>
  <p:tag name="TEMPFOLDER" val="c:\temp\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5.958"/>
  <p:tag name="ORIGINALWIDTH" val="1407.574"/>
  <p:tag name="OUTPUTDPI" val="1200"/>
  <p:tag name="LATEXADDIN" val="\documentclass{article}&#10;\usepackage{amsmath}&#10;\pagestyle{empty}&#10;\usepackage[dvipsnames]{xcolor}&#10;\begin{document}&#10;\color{white}&#10;\begin{eqnarray*}&#10;U \equiv \sum_i U_i  + {1\over 2}\sum_i \sum_{j \neq i} U_{ij} &#10;\end{eqnarray*}&#10;\end{document}"/>
  <p:tag name="IGUANATEXSIZE" val="18"/>
  <p:tag name="IGUANATEXCURSOR" val="207"/>
  <p:tag name="TRANSPARENCY" val="True"/>
  <p:tag name="FILENAME" val=""/>
  <p:tag name="INPUTTYPE" val="0"/>
  <p:tag name="LATEXENGINEID" val="0"/>
  <p:tag name="TEMPFOLDER" val="c:\temp\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1146.607"/>
  <p:tag name="OUTPUTDPI" val="1200"/>
  <p:tag name="LATEXADDIN" val="\documentclass{article}&#10;\usepackage{amsmath}&#10;\pagestyle{empty}&#10;\usepackage[dvipsnames]{xcolor}&#10;\begin{document}&#10;\color{white}&#10;\begin{eqnarray*}&#10;W_{12}= \sum_i \int_1^2 \vec{F}_i \cdot d \vec{r}_i &#10;\end{eqnarray*}&#10;\end{document}"/>
  <p:tag name="IGUANATEXSIZE" val="18"/>
  <p:tag name="IGUANATEXCURSOR" val="197"/>
  <p:tag name="TRANSPARENCY" val="True"/>
  <p:tag name="FILENAME" val=""/>
  <p:tag name="INPUTTYPE" val="0"/>
  <p:tag name="LATEXENGINEID" val="0"/>
  <p:tag name="TEMPFOLDER" val="c:\temp\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546.6816"/>
  <p:tag name="OUTPUTDPI" val="1200"/>
  <p:tag name="LATEXADDIN" val="\documentclass{article}&#10;\usepackage{amsmath}&#10;\pagestyle{empty}&#10;\usepackage[dvipsnames]{xcolor}&#10;\begin{document}&#10;\color{white}&#10;\begin{eqnarray*}&#10;=U_1 - U_2&#10;\end{eqnarray*}&#10;\end{document}"/>
  <p:tag name="IGUANATEXSIZE" val="18"/>
  <p:tag name="IGUANATEXCURSOR" val="154"/>
  <p:tag name="TRANSPARENCY" val="True"/>
  <p:tag name="FILENAME" val=""/>
  <p:tag name="INPUTTYPE" val="0"/>
  <p:tag name="LATEXENGINEID" val="0"/>
  <p:tag name="TEMPFOLDER" val="c:\temp\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5.958"/>
  <p:tag name="ORIGINALWIDTH" val="1407.574"/>
  <p:tag name="OUTPUTDPI" val="1200"/>
  <p:tag name="LATEXADDIN" val="\documentclass{article}&#10;\usepackage{amsmath}&#10;\pagestyle{empty}&#10;\usepackage[dvipsnames]{xcolor}&#10;\begin{document}&#10;\color{white}&#10;\begin{eqnarray*}&#10;U \equiv \sum_i U_i  + {1\over 2}\sum_i \sum_{j \neq i} U_{ij} &#10;\end{eqnarray*}&#10;\end{document}"/>
  <p:tag name="IGUANATEXSIZE" val="18"/>
  <p:tag name="IGUANATEXCURSOR" val="207"/>
  <p:tag name="TRANSPARENCY" val="True"/>
  <p:tag name="FILENAME" val=""/>
  <p:tag name="INPUTTYPE" val="0"/>
  <p:tag name="LATEXENGINEID" val="0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65.24181"/>
  <p:tag name="OUTPUTDPI" val="1200"/>
  <p:tag name="LATEXADDIN" val="\documentclass{article}&#10;\usepackage{amsmath}&#10;\pagestyle{empty}&#10;\usepackage{color}&#10;\begin{document}&#10;\color{white}&#10;\begin{eqnarray*}&#10;\vec{a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2.7372"/>
  <p:tag name="ORIGINALWIDTH" val="519.6851"/>
  <p:tag name="OUTPUTDPI" val="1200"/>
  <p:tag name="LATEXADDIN" val="\documentclass{article}&#10;\usepackage{amsmath}&#10;\pagestyle{empty}&#10;\usepackage[dvipsnames]{xcolor}&#10;\begin{document}&#10;\color{white}&#10;\begin{eqnarray*}&#10;=T_2 - T_1&#10;\end{eqnarray*}&#10;\end{document}"/>
  <p:tag name="IGUANATEXSIZE" val="18"/>
  <p:tag name="IGUANATEXCURSOR" val="154"/>
  <p:tag name="TRANSPARENCY" val="True"/>
  <p:tag name="FILENAME" val=""/>
  <p:tag name="INPUTTYPE" val="0"/>
  <p:tag name="LATEXENGINEID" val="0"/>
  <p:tag name="TEMPFOLDER" val="c:\temp\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105"/>
  <p:tag name="ORIGINALWIDTH" val="806.1492"/>
  <p:tag name="OUTPUTDPI" val="1200"/>
  <p:tag name="LATEXADDIN" val="\documentclass{article}&#10;\usepackage{amsmath}&#10;\pagestyle{empty}&#10;\usepackage[dvipsnames]{xcolor}&#10;\begin{document}&#10;\color{white}&#10;\begin{eqnarray*}&#10;T \equiv \sum_i {1\over 2} m_i v_i^2&#10;\end{eqnarray*}&#10;\end{document}"/>
  <p:tag name="IGUANATEXSIZE" val="18"/>
  <p:tag name="IGUANATEXCURSOR" val="180"/>
  <p:tag name="TRANSPARENCY" val="True"/>
  <p:tag name="FILENAME" val=""/>
  <p:tag name="INPUTTYPE" val="0"/>
  <p:tag name="LATEXENGINEID" val="0"/>
  <p:tag name="TEMPFOLDER" val="c:\temp\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995.1256"/>
  <p:tag name="OUTPUTDPI" val="1200"/>
  <p:tag name="LATEXADDIN" val="\documentclass{article}&#10;\usepackage{amsmath}&#10;\pagestyle{empty}&#10;\usepackage[dvipsnames]{xcolor}&#10;\begin{document}&#10;\color{white}&#10;\begin{eqnarray*}&#10;T_1 + U_1 = T_2 + U_2&#10;\end{eqnarray*}&#10;\end{document}"/>
  <p:tag name="IGUANATEXSIZE" val="18"/>
  <p:tag name="IGUANATEXCURSOR" val="165"/>
  <p:tag name="TRANSPARENCY" val="True"/>
  <p:tag name="FILENAME" val=""/>
  <p:tag name="INPUTTYPE" val="0"/>
  <p:tag name="LATEXENGINEID" val="0"/>
  <p:tag name="TEMPFOLDER" val="c:\temp\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2309"/>
  <p:tag name="ORIGINALWIDTH" val="908.1365"/>
  <p:tag name="OUTPUTDPI" val="1200"/>
  <p:tag name="LATEXADDIN" val="\documentclass{article}&#10;\usepackage{amsmath}&#10;\pagestyle{empty}&#10;\usepackage[dvipsnames]{xcolor}&#10;\begin{document}&#10;\color{white}&#10;\begin{eqnarray*}&#10;\vec{F}_i^\text{\tiny ext} = \vec{F}_i^\text{\tiny C} + \vec{F}_i^\text{\tiny NC}&#10;\end{eqnarray*}&#10;\end{document}"/>
  <p:tag name="IGUANATEXSIZE" val="18"/>
  <p:tag name="IGUANATEXCURSOR" val="223"/>
  <p:tag name="TRANSPARENCY" val="True"/>
  <p:tag name="FILENAME" val=""/>
  <p:tag name="INPUTTYPE" val="0"/>
  <p:tag name="LATEXENGINEID" val="0"/>
  <p:tag name="TEMPFOLDER" val="c:\temp\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2016.498"/>
  <p:tag name="OUTPUTDPI" val="1200"/>
  <p:tag name="LATEXADDIN" val="\documentclass{article}&#10;\usepackage{amsmath}&#10;\pagestyle{empty}&#10;\usepackage[dvipsnames]{xcolor}&#10;\begin{document}&#10;\color{white}&#10;\begin{eqnarray*}&#10;U_1 - U_2 + \sum_i \int_1^2 \vec{F}_i^\text{\tiny NC} \cdot d\vec{r}_i = T_2 - T_1&#10;\end{eqnarray*}&#10;\end{document}"/>
  <p:tag name="IGUANATEXSIZE" val="18"/>
  <p:tag name="IGUANATEXCURSOR" val="226"/>
  <p:tag name="TRANSPARENCY" val="True"/>
  <p:tag name="FILENAME" val=""/>
  <p:tag name="INPUTTYPE" val="0"/>
  <p:tag name="LATEXENGINEID" val="0"/>
  <p:tag name="TEMPFOLDER" val="c:\temp\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9568"/>
  <p:tag name="ORIGINALWIDTH" val="2025.497"/>
  <p:tag name="OUTPUTDPI" val="1200"/>
  <p:tag name="LATEXADDIN" val="\documentclass{article}&#10;\usepackage{amsmath}&#10;\pagestyle{empty}&#10;\usepackage[dvipsnames]{xcolor}&#10;\begin{document}&#10;\color{white}&#10;\begin{eqnarray*}&#10;T_1+ U_1  + \sum_i \int_1^2 \vec{F}_i^\text{\tiny NC} \cdot d\vec{r}_i = T_2 +U_2&#10;\end{eqnarray*}&#10;\end{document}"/>
  <p:tag name="IGUANATEXSIZE" val="18"/>
  <p:tag name="IGUANATEXCURSOR" val="225"/>
  <p:tag name="TRANSPARENCY" val="True"/>
  <p:tag name="FILENAME" val=""/>
  <p:tag name="INPUTTYPE" val="0"/>
  <p:tag name="LATEXENGINEID" val="0"/>
  <p:tag name="TEMPFOLDER" val="c:\temp\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571.4286"/>
  <p:tag name="OUTPUTDPI" val="1200"/>
  <p:tag name="LATEXADDIN" val="\documentclass{article}&#10;\usepackage{amsmath}&#10;\pagestyle{empty}&#10;\usepackage[dvipsnames]{xcolor}&#10;\begin{document}&#10;\color{white}&#10;\begin{eqnarray*}&#10;\nabla \times \vec{F} =0&#10;\end{eqnarray*}&#10;\end{document}"/>
  <p:tag name="IGUANATEXSIZE" val="18"/>
  <p:tag name="IGUANATEXCURSOR" val="168"/>
  <p:tag name="TRANSPARENCY" val="True"/>
  <p:tag name="FILENAME" val=""/>
  <p:tag name="INPUTTYPE" val="0"/>
  <p:tag name="LATEXENGINEID" val="0"/>
  <p:tag name="TEMPFOLDER" val="c:\temp\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701.9123"/>
  <p:tag name="OUTPUTDPI" val="1200"/>
  <p:tag name="LATEXADDIN" val="\documentclass{article}&#10;\usepackage{amsmath}&#10;\pagestyle{empty}&#10;\usepackage[dvipsnames]{xcolor}&#10;\begin{document}&#10;\color{white}&#10;\begin{eqnarray*}&#10;\vec{F} = -\nabla U(\vec{r})&#10;\end{eqnarray*}&#10;\end{document}"/>
  <p:tag name="IGUANATEXSIZE" val="18"/>
  <p:tag name="IGUANATEXCURSOR" val="155"/>
  <p:tag name="TRANSPARENCY" val="True"/>
  <p:tag name="FILENAME" val=""/>
  <p:tag name="INPUTTYPE" val="0"/>
  <p:tag name="LATEXENGINEID" val="0"/>
  <p:tag name="TEMPFOLDER" val="c:\temp\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602.55"/>
  <p:tag name="OUTPUTDPI" val="1200"/>
  <p:tag name="LATEXADDIN" val="\documentclass{article}&#10;\usepackage{amsmath}&#10;\pagestyle{empty}&#10;\usepackage[dvipsnames]{xcolor}&#10;\begin{document}&#10;\color{white}&#10;\begin{eqnarray*}&#10;\oint \vec{F} \cdot d\vec{r} = \iint \left(\nabla \times \vec{F}\right) \cdot d\vec{A}&#10;\end{eqnarray*}&#10;\end{document}"/>
  <p:tag name="IGUANATEXSIZE" val="18"/>
  <p:tag name="IGUANATEXCURSOR" val="178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17.6978"/>
  <p:tag name="OUTPUTDPI" val="1200"/>
  <p:tag name="LATEXADDIN" val="\documentclass{article}&#10;\usepackage{amsmath}&#10;\pagestyle{empty}&#10;\usepackage[dvipsnames]{xcolor}&#10;\begin{document}&#10;\color{white}&#10;\begin{eqnarray*}&#10;\vec{F} = {d\vec{p} \over dt}&#10;\end{eqnarray*}&#10;\end{document}"/>
  <p:tag name="IGUANATEXSIZE" val="18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0.49118"/>
  <p:tag name="OUTPUTDPI" val="1200"/>
  <p:tag name="LATEXADDIN" val="\documentclass{article}&#10;\usepackage{amsmath}&#10;\pagestyle{empty}&#10;\usepackage{color}&#10;\begin{document}&#10;\color{white}&#10;\begin{eqnarray*}&#10;\vec{v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1196.1"/>
  <p:tag name="OUTPUTDPI" val="1200"/>
  <p:tag name="LATEXADDIN" val="\documentclass{article}&#10;\usepackage{amsmath}&#10;\pagestyle{empty}&#10;\usepackage{color}&#10;\begin{document}&#10;\color{white}&#10;\begin{eqnarray*}&#10;\vec{F} = {d\vec{p} \over dt} = m {d\vec{v} \over dt} = m \vec{a}&#10;\end{eqnarray*}&#10;\end{document}"/>
  <p:tag name="IGUANATEXSIZE" val="18"/>
  <p:tag name="IGUANATEXCURSOR" val="196"/>
  <p:tag name="TRANSPARENCY" val="True"/>
  <p:tag name="FILENAME" val=""/>
  <p:tag name="INPUTTYPE" val="0"/>
  <p:tag name="LATEXENGINEID" val="0"/>
  <p:tag name="TEMPFOLDER" val="E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9857"/>
  <p:tag name="ORIGINALWIDTH" val="415.448"/>
  <p:tag name="OUTPUTDPI" val="1200"/>
  <p:tag name="LATEXADDIN" val="\documentclass{article}&#10;\usepackage{amsmath}&#10;\pagestyle{empty}&#10;\usepackage{color}&#10;\begin{document}&#10;\color{white}&#10;\begin{eqnarray*}&#10;\vec{p} \equiv m \vec{v}&#10;\end{eqnarray*}&#10;\end{document}"/>
  <p:tag name="IGUANATEXSIZE" val="18"/>
  <p:tag name="IGUANATEXCURSOR" val="155"/>
  <p:tag name="TRANSPARENCY" val="True"/>
  <p:tag name="FILENAME" val=""/>
  <p:tag name="INPUTTYPE" val="0"/>
  <p:tag name="LATEXENGINEID" val="0"/>
  <p:tag name="TEMPFOLDER" val="E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169.4788"/>
  <p:tag name="OUTPUTDPI" val="1200"/>
  <p:tag name="LATEXADDIN" val="\documentclass{article}&#10;\usepackage{amsmath}&#10;\pagestyle{empty}&#10;\usepackage{color}&#10;\begin{document}&#10;\color{white}&#10;\begin{eqnarray*}&#10;\vec{F}_{12}&#10;\end{eqnarray*}&#10;\end{document}"/>
  <p:tag name="IGUANATEXSIZE" val="18"/>
  <p:tag name="IGUANATEXCURSOR" val="142"/>
  <p:tag name="TRANSPARENCY" val="True"/>
  <p:tag name="FILENAME" val=""/>
  <p:tag name="INPUTTYPE" val="0"/>
  <p:tag name="LATEXENGINEID" val="0"/>
  <p:tag name="TEMPFOLDER" val="E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166.4792"/>
  <p:tag name="OUTPUTDPI" val="1200"/>
  <p:tag name="LATEXADDIN" val="\documentclass{article}&#10;\usepackage{amsmath}&#10;\pagestyle{empty}&#10;\usepackage{color}&#10;\begin{document}&#10;\color{white}&#10;\begin{eqnarray*}&#10;\vec{F}_{21}&#10;\end{eqnarray*}&#10;\end{document}"/>
  <p:tag name="IGUANATEXSIZE" val="18"/>
  <p:tag name="IGUANATEXCURSOR" val="142"/>
  <p:tag name="TRANSPARENCY" val="True"/>
  <p:tag name="FILENAME" val=""/>
  <p:tag name="INPUTTYPE" val="0"/>
  <p:tag name="LATEXENGINEID" val="0"/>
  <p:tag name="TEMPFOLDER" val="E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614.9232"/>
  <p:tag name="OUTPUTDPI" val="1200"/>
  <p:tag name="LATEXADDIN" val="\documentclass{article}&#10;\usepackage{amsmath}&#10;\pagestyle{empty}&#10;\usepackage{color}&#10;\begin{document}&#10;\color{white}&#10;\begin{eqnarray*}&#10;\vec{F}_{12} =  - \vec{F}_{21}&#10;\end{eqnarray*}&#10;\end{document}"/>
  <p:tag name="IGUANATEXSIZE" val="18"/>
  <p:tag name="IGUANATEXCURSOR" val="160"/>
  <p:tag name="TRANSPARENCY" val="True"/>
  <p:tag name="FILENAME" val=""/>
  <p:tag name="INPUTTYPE" val="0"/>
  <p:tag name="LATEXENGINEID" val="0"/>
  <p:tag name="TEMPFOLDER" val="E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169.4788"/>
  <p:tag name="OUTPUTDPI" val="1200"/>
  <p:tag name="LATEXADDIN" val="\documentclass{article}&#10;\usepackage{amsmath}&#10;\pagestyle{empty}&#10;\usepackage{color}&#10;\begin{document}&#10;\color{white}&#10;\begin{eqnarray*}&#10;\vec{F}_{12}&#10;\end{eqnarray*}&#10;\end{document}"/>
  <p:tag name="IGUANATEXSIZE" val="18"/>
  <p:tag name="IGUANATEXCURSOR" val="142"/>
  <p:tag name="TRANSPARENCY" val="True"/>
  <p:tag name="FILENAME" val=""/>
  <p:tag name="INPUTTYPE" val="0"/>
  <p:tag name="LATEXENGINEID" val="0"/>
  <p:tag name="TEMPFOLDER" val="E:\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65.24181"/>
  <p:tag name="OUTPUTDPI" val="1200"/>
  <p:tag name="LATEXADDIN" val="\documentclass{article}&#10;\usepackage{amsmath}&#10;\pagestyle{empty}&#10;\usepackage{color}&#10;\begin{document}&#10;\color{white}&#10;\begin{eqnarray*}&#10;\vec{a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9857"/>
  <p:tag name="ORIGINALWIDTH" val="83.23961"/>
  <p:tag name="OUTPUTDPI" val="1200"/>
  <p:tag name="LATEXADDIN" val="\documentclass{article}&#10;\usepackage{amsmath}&#10;\pagestyle{empty}&#10;\usepackage{color}&#10;\begin{document}&#10;\color{white}&#10;\begin{eqnarray*}&#10;\vec{p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0.49118"/>
  <p:tag name="OUTPUTDPI" val="1200"/>
  <p:tag name="LATEXADDIN" val="\documentclass{article}&#10;\usepackage{amsmath}&#10;\pagestyle{empty}&#10;\usepackage{color}&#10;\begin{document}&#10;\color{white}&#10;\begin{eqnarray*}&#10;\vec{v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0.49118"/>
  <p:tag name="OUTPUTDPI" val="1200"/>
  <p:tag name="LATEXADDIN" val="\documentclass{article}&#10;\usepackage{amsmath}&#10;\pagestyle{empty}&#10;\usepackage{color}&#10;\begin{document}&#10;\color{white}&#10;\begin{eqnarray*}&#10;\vec{v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514.4357"/>
  <p:tag name="OUTPUTDPI" val="1200"/>
  <p:tag name="LATEXADDIN" val="\documentclass{article}&#10;\usepackage{amsmath}&#10;\pagestyle{empty}&#10;\usepackage{color}&#10;\begin{document}&#10;\color{white}&#10;\begin{eqnarray*}&#10;\sum \vec{F} = 0&#10;\end{eqnarray*}&#10;\end{document}"/>
  <p:tag name="IGUANATEXSIZE" val="18"/>
  <p:tag name="IGUANATEXCURSOR" val="147"/>
  <p:tag name="TRANSPARENCY" val="True"/>
  <p:tag name="FILENAME" val=""/>
  <p:tag name="INPUTTYPE" val="0"/>
  <p:tag name="LATEXENGINEID" val="0"/>
  <p:tag name="TEMPFOLDER" val="E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368.2039"/>
  <p:tag name="OUTPUTDPI" val="1200"/>
  <p:tag name="LATEXADDIN" val="\documentclass{article}&#10;\usepackage{amsmath}&#10;\pagestyle{empty}&#10;\usepackage{color}&#10;\begin{document}&#10;\color{white}&#10;\begin{eqnarray*}&#10;{d \vec{v} \over dt} = 0&#10;\end{eqnarray*}&#10;\end{document}"/>
  <p:tag name="IGUANATEXSIZE" val="18"/>
  <p:tag name="IGUANATEXCURSOR" val="151"/>
  <p:tag name="TRANSPARENCY" val="True"/>
  <p:tag name="FILENAME" val=""/>
  <p:tag name="INPUTTYPE" val="0"/>
  <p:tag name="LATEXENGINEID" val="0"/>
  <p:tag name="TEMPFOLDER" val="E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5.2156"/>
  <p:tag name="ORIGINALWIDTH" val="626.1718"/>
  <p:tag name="OUTPUTDPI" val="1200"/>
  <p:tag name="LATEXADDIN" val="\documentclass{article}&#10;\usepackage{amsmath}&#10;\pagestyle{empty}&#10;\usepackage{color}&#10;\begin{document}&#10;\color{white}&#10;\begin{eqnarray*}&#10;{d^2 \vec{r}\,' \over dt'^2}= {d^2 \vec{r} \over dt^2}&#10;\end{eqnarray*}&#10;\end{document}"/>
  <p:tag name="IGUANATEXSIZE" val="18"/>
  <p:tag name="IGUANATEXCURSOR" val="173"/>
  <p:tag name="TRANSPARENCY" val="True"/>
  <p:tag name="FILENAME" val=""/>
  <p:tag name="INPUTTYPE" val="0"/>
  <p:tag name="LATEXENGINEID" val="0"/>
  <p:tag name="TEMPFOLDER" val="E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.9872"/>
  <p:tag name="ORIGINALWIDTH" val="573.6783"/>
  <p:tag name="OUTPUTDPI" val="1200"/>
  <p:tag name="LATEXADDIN" val="\documentclass{article}&#10;\usepackage{amsmath}&#10;\pagestyle{empty}&#10;\usepackage{color}&#10;\begin{document}&#10;\color{white}&#10;\begin{eqnarray*}&#10;m \vec{a} \, ' = m \vec{a}&#10;\end{eqnarray*}&#10;\end{document}"/>
  <p:tag name="IGUANATEXSIZE" val="18"/>
  <p:tag name="IGUANATEXCURSOR" val="157"/>
  <p:tag name="TRANSPARENCY" val="True"/>
  <p:tag name="FILENAME" val=""/>
  <p:tag name="INPUTTYPE" val="0"/>
  <p:tag name="LATEXENGINEID" val="0"/>
  <p:tag name="TEMPFOLDER" val="E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821.8972"/>
  <p:tag name="OUTPUTDPI" val="1200"/>
  <p:tag name="LATEXADDIN" val="\documentclass{article}&#10;\usepackage{amsmath}&#10;\pagestyle{empty}&#10;\usepackage{color}&#10;\begin{document}&#10;\color{white}&#10;\begin{eqnarray*}&#10;\vec{F} = m \vec{a} = m \vec{a} \, ' &#10;\end{eqnarray*}&#10;\end{document}"/>
  <p:tag name="IGUANATEXSIZE" val="18"/>
  <p:tag name="IGUANATEXCURSOR" val="153"/>
  <p:tag name="TRANSPARENCY" val="True"/>
  <p:tag name="FILENAME" val=""/>
  <p:tag name="INPUTTYPE" val="0"/>
  <p:tag name="LATEXENGINEID" val="0"/>
  <p:tag name="TEMPFOLDER" val="E:\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17.6978"/>
  <p:tag name="OUTPUTDPI" val="1200"/>
  <p:tag name="LATEXADDIN" val="\documentclass{article}&#10;\usepackage{amsmath}&#10;\pagestyle{empty}&#10;\usepackage{color}&#10;\begin{document}&#10;\color{white}&#10;\begin{eqnarray*}&#10;\vec{F} = {d\vec{p} \over dt}&#10;\end{eqnarray*}&#10;\end{document}"/>
  <p:tag name="IGUANATEXSIZE" val="18"/>
  <p:tag name="IGUANATEXCURSOR" val="159"/>
  <p:tag name="TRANSPARENCY" val="True"/>
  <p:tag name="FILENAME" val=""/>
  <p:tag name="INPUTTYPE" val="0"/>
  <p:tag name="LATEXENGINEID" val="0"/>
  <p:tag name="TEMPFOLDER" val="E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82.2272"/>
  <p:tag name="OUTPUTDPI" val="1200"/>
  <p:tag name="LATEXADDIN" val="\documentclass{article}&#10;\usepackage{amsmath}&#10;\pagestyle{empty}&#10;\usepackage{color}&#10;\begin{document}&#10;\color{white}&#10;\begin{eqnarray*}&#10;=0&#10;\end{eqnarray*}&#10;\end{document}"/>
  <p:tag name="IGUANATEXSIZE" val="18"/>
  <p:tag name="IGUANATEXCURSOR" val="133"/>
  <p:tag name="TRANSPARENCY" val="True"/>
  <p:tag name="FILENAME" val=""/>
  <p:tag name="INPUTTYPE" val="0"/>
  <p:tag name="LATEXENGINEID" val="0"/>
  <p:tag name="TEMPFOLDER" val="E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9857"/>
  <p:tag name="ORIGINALWIDTH" val="83.23961"/>
  <p:tag name="OUTPUTDPI" val="1200"/>
  <p:tag name="LATEXADDIN" val="\documentclass{article}&#10;\usepackage{amsmath}&#10;\pagestyle{empty}&#10;\usepackage{color}&#10;\begin{document}&#10;\color{white}&#10;\begin{eqnarray*}&#10;\vec{p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539.9325"/>
  <p:tag name="OUTPUTDPI" val="1200"/>
  <p:tag name="LATEXADDIN" val="\documentclass{article}&#10;\usepackage{amsmath}&#10;\pagestyle{empty}&#10;\usepackage{color}&#10;\begin{document}&#10;\color{white}&#10;\begin{eqnarray*}&#10;\vec{\tau} = \vec{r} \times \vec{F}&#10;\end{eqnarray*}&#10;\end{document}"/>
  <p:tag name="IGUANATEXSIZE" val="18"/>
  <p:tag name="IGUANATEXCURSOR" val="166"/>
  <p:tag name="TRANSPARENCY" val="True"/>
  <p:tag name="FILENAME" val=""/>
  <p:tag name="INPUTTYPE" val="0"/>
  <p:tag name="LATEXENGINEID" val="0"/>
  <p:tag name="TEMPFOLDER" val="E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94.9381"/>
  <p:tag name="OUTPUTDPI" val="1200"/>
  <p:tag name="LATEXADDIN" val="\documentclass{article}&#10;\usepackage{amsmath}&#10;\pagestyle{empty}&#10;\usepackage{color}&#10;\begin{document}&#10;\color{white}&#10;\begin{eqnarray*}&#10;=\vec{r} \times {d\vec{p} \over dt}&#10;\end{eqnarray*}&#10;\end{document}"/>
  <p:tag name="IGUANATEXSIZE" val="18"/>
  <p:tag name="IGUANATEXCURSOR" val="165"/>
  <p:tag name="TRANSPARENCY" val="True"/>
  <p:tag name="FILENAME" val=""/>
  <p:tag name="INPUTTYPE" val="0"/>
  <p:tag name="LATEXENGINEID" val="0"/>
  <p:tag name="TEMPFOLDER" val="E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0.49118"/>
  <p:tag name="OUTPUTDPI" val="1200"/>
  <p:tag name="LATEXADDIN" val="\documentclass{article}&#10;\usepackage{amsmath}&#10;\pagestyle{empty}&#10;\usepackage{color}&#10;\begin{document}&#10;\color{white}&#10;\begin{eqnarray*}&#10;\vec{v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1553.056"/>
  <p:tag name="OUTPUTDPI" val="1200"/>
  <p:tag name="LATEXADDIN" val="\documentclass{article}&#10;\usepackage{amsmath}&#10;\pagestyle{empty}&#10;\usepackage{color}&#10;\begin{document}&#10;\color{white}&#10;\begin{eqnarray*}&#10;{d\over dt} (\vec{r} \times \vec{p}) = {d\vec{r} \over dt} \times \vec{p} + \vec{r} \times {d\vec{p} \over dt}&#10;\end{eqnarray*}&#10;\end{document}"/>
  <p:tag name="IGUANATEXSIZE" val="18"/>
  <p:tag name="IGUANATEXCURSOR" val="240"/>
  <p:tag name="TRANSPARENCY" val="True"/>
  <p:tag name="FILENAME" val=""/>
  <p:tag name="INPUTTYPE" val="0"/>
  <p:tag name="LATEXENGINEID" val="0"/>
  <p:tag name="TEMPFOLDER" val="E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3.967"/>
  <p:tag name="ORIGINALWIDTH" val="1127.859"/>
  <p:tag name="OUTPUTDPI" val="1200"/>
  <p:tag name="LATEXADDIN" val="\documentclass{article}&#10;\usepackage{amsmath}&#10;\pagestyle{empty}&#10;\usepackage{color}&#10;\begin{document}&#10;\color{white}&#10;\begin{eqnarray*}&#10;={d(\vec{r} \times \vec{p})\over dt} - {d\vec{r} \over dt} \times \vec{p}&#10;\end{eqnarray*}&#10;\end{document}"/>
  <p:tag name="IGUANATEXSIZE" val="18"/>
  <p:tag name="IGUANATEXCURSOR" val="204"/>
  <p:tag name="TRANSPARENCY" val="True"/>
  <p:tag name="FILENAME" val=""/>
  <p:tag name="INPUTTYPE" val="0"/>
  <p:tag name="LATEXENGINEID" val="0"/>
  <p:tag name="TEMPFOLDER" val="E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611.9235"/>
  <p:tag name="OUTPUTDPI" val="1200"/>
  <p:tag name="LATEXADDIN" val="\documentclass{article}&#10;\usepackage{amsmath}&#10;\pagestyle{empty}&#10;\usepackage{color}&#10;\begin{document}&#10;\color{white}&#10;\begin{eqnarray*}&#10;\vec{v} \times m \vec{v} = 0&#10;\end{eqnarray*}&#10;\end{document}"/>
  <p:tag name="IGUANATEXSIZE" val="18"/>
  <p:tag name="IGUANATEXCURSOR" val="159"/>
  <p:tag name="TRANSPARENCY" val="True"/>
  <p:tag name="FILENAME" val=""/>
  <p:tag name="INPUTTYPE" val="0"/>
  <p:tag name="LATEXENGINEID" val="0"/>
  <p:tag name="TEMPFOLDER" val="E:\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536.9329"/>
  <p:tag name="OUTPUTDPI" val="1200"/>
  <p:tag name="LATEXADDIN" val="\documentclass{article}&#10;\usepackage{amsmath}&#10;\pagestyle{empty}&#10;\usepackage{color}&#10;\begin{document}&#10;\color{white}&#10;\begin{eqnarray*}&#10;\vec{L} = \vec{r} \times \vec{p}&#10;\end{eqnarray*}&#10;\end{document}"/>
  <p:tag name="IGUANATEXSIZE" val="18"/>
  <p:tag name="IGUANATEXCURSOR" val="163"/>
  <p:tag name="TRANSPARENCY" val="True"/>
  <p:tag name="FILENAME" val=""/>
  <p:tag name="INPUTTYPE" val="0"/>
  <p:tag name="LATEXENGINEID" val="0"/>
  <p:tag name="TEMPFOLDER" val="E:\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1028.871"/>
  <p:tag name="OUTPUTDPI" val="1200"/>
  <p:tag name="LATEXADDIN" val="\documentclass{article}&#10;\usepackage{amsmath}&#10;\pagestyle{empty}&#10;\usepackage{color}&#10;\begin{document}&#10;\color{white}&#10;\begin{eqnarray*}&#10;\vec{\tau} = {d (\vec{r} \times \vec{p}) \over dt} = {d\vec{L} \over dt}&#10;\end{eqnarray*}&#10;\end{document}"/>
  <p:tag name="IGUANATEXSIZE" val="18"/>
  <p:tag name="IGUANATEXCURSOR" val="201"/>
  <p:tag name="TRANSPARENCY" val="True"/>
  <p:tag name="FILENAME" val=""/>
  <p:tag name="INPUTTYPE" val="0"/>
  <p:tag name="LATEXENGINEID" val="0"/>
  <p:tag name="TEMPFOLDER" val="E:\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288.7139"/>
  <p:tag name="OUTPUTDPI" val="1200"/>
  <p:tag name="LATEXADDIN" val="\documentclass{article}&#10;\usepackage{amsmath}&#10;\pagestyle{empty}&#10;\usepackage{color}&#10;\begin{document}&#10;\color{white}&#10;\begin{eqnarray*}&#10;\vec{\tau} = 0&#10;\end{eqnarray*}&#10;\end{document}"/>
  <p:tag name="IGUANATEXSIZE" val="18"/>
  <p:tag name="IGUANATEXCURSOR" val="145"/>
  <p:tag name="TRANSPARENCY" val="True"/>
  <p:tag name="FILENAME" val=""/>
  <p:tag name="INPUTTYPE" val="0"/>
  <p:tag name="LATEXENGINEID" val="0"/>
  <p:tag name="TEMPFOLDER" val="E:\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387.7015"/>
  <p:tag name="OUTPUTDPI" val="1200"/>
  <p:tag name="LATEXADDIN" val="\documentclass{article}&#10;\usepackage{amsmath}&#10;\pagestyle{empty}&#10;\usepackage{color}&#10;\begin{document}&#10;\color{white}&#10;\begin{eqnarray*}&#10; {d\vec{L} \over dt} = 0&#10;\end{eqnarray*}&#10;\end{document}"/>
  <p:tag name="IGUANATEXSIZE" val="18"/>
  <p:tag name="IGUANATEXCURSOR" val="155"/>
  <p:tag name="TRANSPARENCY" val="True"/>
  <p:tag name="FILENAME" val=""/>
  <p:tag name="INPUTTYPE" val="0"/>
  <p:tag name="LATEXENGINEID" val="0"/>
  <p:tag name="TEMPFOLDER" val="E:\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78.74016"/>
  <p:tag name="OUTPUTDPI" val="1200"/>
  <p:tag name="LATEXADDIN" val="\documentclass{article}&#10;\usepackage{amsmath}&#10;\pagestyle{empty}&#10;\usepackage{color}&#10;\begin{document}&#10;\color{white}&#10;\begin{eqnarray*}&#10;\vec{L}&#10;\end{eqnarray*}&#10;\end{document}"/>
  <p:tag name="IGUANATEXSIZE" val="18"/>
  <p:tag name="IGUANATEXCURSOR" val="138"/>
  <p:tag name="TRANSPARENCY" val="True"/>
  <p:tag name="FILENAME" val=""/>
  <p:tag name="INPUTTYPE" val="0"/>
  <p:tag name="LATEXENGINEID" val="0"/>
  <p:tag name="TEMPFOLDER" val="E:\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909.6363"/>
  <p:tag name="OUTPUTDPI" val="1200"/>
  <p:tag name="LATEXADDIN" val="\documentclass{article}&#10;\usepackage{amsmath}&#10;\pagestyle{empty}&#10;\usepackage{color}&#10;\begin{document}&#10;\color{white}&#10;\begin{eqnarray*}&#10;W_{12} = \int_1^2 \vec{F} \cdot d\vec{r}&#10;\end{eqnarray*}&#10;\end{document}"/>
  <p:tag name="IGUANATEXSIZE" val="18"/>
  <p:tag name="IGUANATEXCURSOR" val="171"/>
  <p:tag name="TRANSPARENCY" val="True"/>
  <p:tag name="FILENAME" val=""/>
  <p:tag name="INPUTTYPE" val="0"/>
  <p:tag name="LATEXENGINEID" val="0"/>
  <p:tag name="TEMPFOLDER" val="E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.213"/>
  <p:tag name="ORIGINALWIDTH" val="806.8991"/>
  <p:tag name="OUTPUTDPI" val="1200"/>
  <p:tag name="LATEXADDIN" val="\documentclass{article}&#10;\usepackage{amsmath}&#10;\pagestyle{empty}&#10;\usepackage{color}&#10;\begin{document}&#10;\color{red}&#10;\begin{eqnarray*}&#10;=\int_\text{\tiny path A} \vec{F} \cdot d \vec{r}&#10;\end{eqnarray*}&#10;\end{document}"/>
  <p:tag name="IGUANATEXSIZE" val="18"/>
  <p:tag name="IGUANATEXCURSOR" val="108"/>
  <p:tag name="TRANSPARENCY" val="True"/>
  <p:tag name="FILENAME" val=""/>
  <p:tag name="INPUTTYPE" val="0"/>
  <p:tag name="LATEXENGINEID" val="0"/>
  <p:tag name="TEMPFOLDER" val="E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514.4357"/>
  <p:tag name="OUTPUTDPI" val="1200"/>
  <p:tag name="LATEXADDIN" val="\documentclass{article}&#10;\usepackage{amsmath}&#10;\pagestyle{empty}&#10;\usepackage{color}&#10;\begin{document}&#10;\color{white}&#10;\begin{eqnarray*}&#10;\sum \vec{F} = 0&#10;\end{eqnarray*}&#10;\end{document}"/>
  <p:tag name="IGUANATEXSIZE" val="18"/>
  <p:tag name="IGUANATEXCURSOR" val="147"/>
  <p:tag name="TRANSPARENCY" val="True"/>
  <p:tag name="FILENAME" val=""/>
  <p:tag name="INPUTTYPE" val="0"/>
  <p:tag name="LATEXENGINEID" val="0"/>
  <p:tag name="TEMPFOLDER" val="E:\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.213"/>
  <p:tag name="ORIGINALWIDTH" val="803.8995"/>
  <p:tag name="OUTPUTDPI" val="1200"/>
  <p:tag name="LATEXADDIN" val="\documentclass{article}&#10;\usepackage{amsmath}&#10;\pagestyle{empty}&#10;\usepackage[dvipsnames]{xcolor}&#10;\begin{document}&#10;\color{LimeGreen}&#10;\begin{eqnarray*}&#10;=\int_\text{\tiny path B} \vec{F} \cdot d \vec{r}&#10;\end{eqnarray*}&#10;\end{document}"/>
  <p:tag name="IGUANATEXSIZE" val="18"/>
  <p:tag name="IGUANATEXCURSOR" val="123"/>
  <p:tag name="TRANSPARENCY" val="True"/>
  <p:tag name="FILENAME" val=""/>
  <p:tag name="INPUTTYPE" val="0"/>
  <p:tag name="LATEXENGINEID" val="0"/>
  <p:tag name="TEMPFOLDER" val="E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765.6542"/>
  <p:tag name="OUTPUTDPI" val="1200"/>
  <p:tag name="LATEXADDIN" val="\documentclass{article}&#10;\usepackage{amsmath}&#10;\pagestyle{empty}&#10;\usepackage{color}&#10;\begin{document}&#10;\color{white}&#10;\begin{eqnarray*}&#10;W = \oint \vec{F} \cdot d \vec{r}&#10;\end{eqnarray*}&#10;\end{document}"/>
  <p:tag name="IGUANATEXSIZE" val="18"/>
  <p:tag name="IGUANATEXCURSOR" val="164"/>
  <p:tag name="TRANSPARENCY" val="True"/>
  <p:tag name="FILENAME" val=""/>
  <p:tag name="INPUTTYPE" val="0"/>
  <p:tag name="LATEXENGINEID" val="0"/>
  <p:tag name="TEMPFOLDER" val="E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1316.835"/>
  <p:tag name="OUTPUTDPI" val="1200"/>
  <p:tag name="LATEXADDIN" val="\documentclass{article}&#10;\usepackage{amsmath}&#10;\pagestyle{empty}&#10;\usepackage{color}&#10;\begin{document}&#10;\color{white}&#10;\begin{eqnarray*}&#10;=\int_1^2 \vec{F} \cdot d \vec{r} + \int_2^1 \vec{F} \cdot d\vec{r}&#10;\end{eqnarray*}&#10;\end{document}"/>
  <p:tag name="IGUANATEXSIZE" val="18"/>
  <p:tag name="IGUANATEXCURSOR" val="165"/>
  <p:tag name="TRANSPARENCY" val="True"/>
  <p:tag name="FILENAME" val=""/>
  <p:tag name="INPUTTYPE" val="0"/>
  <p:tag name="LATEXENGINEID" val="0"/>
  <p:tag name="TEMPFOLDER" val="E:\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710.536"/>
  <p:tag name="OUTPUTDPI" val="1200"/>
  <p:tag name="LATEXADDIN" val="\documentclass{article}&#10;\usepackage{amsmath}&#10;\pagestyle{empty}&#10;\usepackage{color}&#10;\begin{document}&#10;\color{white}&#10;\begin{eqnarray*}&#10;=W_{12}+ W_{21} = W_{12} - W_{12} = 0&#10;\end{eqnarray*}&#10;\end{document}"/>
  <p:tag name="IGUANATEXSIZE" val="18"/>
  <p:tag name="IGUANATEXCURSOR" val="168"/>
  <p:tag name="TRANSPARENCY" val="True"/>
  <p:tag name="FILENAME" val=""/>
  <p:tag name="INPUTTYPE" val="0"/>
  <p:tag name="LATEXENGINEID" val="0"/>
  <p:tag name="TEMPFOLDER" val="E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602.55"/>
  <p:tag name="OUTPUTDPI" val="1200"/>
  <p:tag name="LATEXADDIN" val="\documentclass{article}&#10;\usepackage{amsmath}&#10;\pagestyle{empty}&#10;\usepackage[dvipsnames]{xcolor}&#10;\begin{document}&#10;\color{white}&#10;\begin{eqnarray*}&#10;\oint \vec{F} \cdot d\vec{r} = \iint \left( \nabla \times \vec{F} \right) \cdot d \vec{A}&#10;\end{eqnarray*}&#10;\end{document}"/>
  <p:tag name="IGUANATEXSIZE" val="18"/>
  <p:tag name="IGUANATEXCURSOR" val="177"/>
  <p:tag name="TRANSPARENCY" val="True"/>
  <p:tag name="FILENAME" val=""/>
  <p:tag name="INPUTTYPE" val="0"/>
  <p:tag name="LATEXENGINEID" val="0"/>
  <p:tag name="TEMPFOLDER" val="C:\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2119.235"/>
  <p:tag name="OUTPUTDPI" val="1200"/>
  <p:tag name="LATEXADDIN" val="\documentclass{article}&#10;\usepackage{amsmath}&#10;\pagestyle{empty}&#10;\usepackage[dvipsnames]{xcolor}&#10;\begin{document}&#10;\color{white}&#10;\begin{eqnarray*}&#10;W=\oint \vec{F} \cdot d\vec{r} = \iint \left( \nabla \times \vec{F} \right) \cdot d \vec{A} = 0&#10;\end{eqnarray*}&#10;\end{document}"/>
  <p:tag name="IGUANATEXSIZE" val="18"/>
  <p:tag name="IGUANATEXCURSOR" val="180"/>
  <p:tag name="TRANSPARENCY" val="True"/>
  <p:tag name="FILENAME" val=""/>
  <p:tag name="INPUTTYPE" val="0"/>
  <p:tag name="LATEXENGINEID" val="0"/>
  <p:tag name="TEMPFOLDER" val="C:\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571.4286"/>
  <p:tag name="OUTPUTDPI" val="1200"/>
  <p:tag name="LATEXADDIN" val="\documentclass{article}&#10;\usepackage{amsmath}&#10;\pagestyle{empty}&#10;\usepackage[dvipsnames]{xcolor}&#10;\begin{document}&#10;\color{white}&#10;\begin{eqnarray*}&#10;\nabla \times \vec{F} = 0&#10;\end{eqnarray*}&#10;\end{document}"/>
  <p:tag name="IGUANATEXSIZE" val="18"/>
  <p:tag name="IGUANATEXCURSOR" val="169"/>
  <p:tag name="TRANSPARENCY" val="True"/>
  <p:tag name="FILENAME" val=""/>
  <p:tag name="INPUTTYPE" val="0"/>
  <p:tag name="LATEXENGINEID" val="0"/>
  <p:tag name="TEMPFOLDER" val="E:\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347.9565"/>
  <p:tag name="OUTPUTDPI" val="1200"/>
  <p:tag name="LATEXADDIN" val="\documentclass{article}&#10;\usepackage{amsmath}&#10;\pagestyle{empty}&#10;\usepackage[dvipsnames]{xcolor}&#10;\begin{document}&#10;\color{white}&#10;\begin{eqnarray*}&#10;\nabla \times \vec{E}&#10;\end{eqnarray*}&#10;\end{document}"/>
  <p:tag name="IGUANATEXSIZE" val="18"/>
  <p:tag name="IGUANATEXCURSOR" val="165"/>
  <p:tag name="TRANSPARENCY" val="True"/>
  <p:tag name="FILENAME" val=""/>
  <p:tag name="INPUTTYPE" val="0"/>
  <p:tag name="LATEXENGINEID" val="0"/>
  <p:tag name="TEMPFOLDER" val="E:\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598.05"/>
  <p:tag name="LATEXADDIN" val="\documentclass{article}&#10;\usepackage{amsmath}&#10;\pagestyle{empty}&#10;\usepackage[dvipsnames]{xcolor}&#10;\begin{document}&#10;\color{white}&#10;\begin{eqnarray*}&#10;\oint \vec{E} \cdot d\vec{\ell} = \iint \left( \nabla \times \vec{E} \right) \cdot d \vec{A}&#10;\end{eqnarray*}&#10;\end{document}"/>
  <p:tag name="IGUANATEXSIZE" val="18"/>
  <p:tag name="IGUANATEXCURSOR" val="18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145"/>
  <p:tag name="ORIGINALWIDTH" val="1272.591"/>
  <p:tag name="LATEXADDIN" val="\documentclass{article}&#10;\usepackage{amsmath}&#10;\pagestyle{empty}&#10;\usepackage[usenames, dvipsnames]{color}&#10;\begin{document}&#10;\color{white}&#10;\begin{eqnarray*}&#10;\nabla ={\partial \over \partial x} \hat{x} + {\partial \over \partial y} \hat{y} + {\partial \over \partial z} \hat{z}&#10;\end{eqnarray*}&#10;\end{document}"/>
  <p:tag name="IGUANATEXSIZE" val="18"/>
  <p:tag name="IGUANATEXCURSOR" val="2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368.2039"/>
  <p:tag name="OUTPUTDPI" val="1200"/>
  <p:tag name="LATEXADDIN" val="\documentclass{article}&#10;\usepackage{amsmath}&#10;\pagestyle{empty}&#10;\usepackage{color}&#10;\begin{document}&#10;\color{white}&#10;\begin{eqnarray*}&#10;{d \vec{v} \over dt} = 0&#10;\end{eqnarray*}&#10;\end{document}"/>
  <p:tag name="IGUANATEXSIZE" val="18"/>
  <p:tag name="IGUANATEXCURSOR" val="151"/>
  <p:tag name="TRANSPARENCY" val="True"/>
  <p:tag name="FILENAME" val=""/>
  <p:tag name="INPUTTYPE" val="0"/>
  <p:tag name="LATEXENGINEID" val="0"/>
  <p:tag name="TEMPFOLDER" val="E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7.74276"/>
  <p:tag name="LATEXADDIN" val="\documentclass{article}&#10;\usepackage{amsmath}&#10;\pagestyle{empty}&#10;\usepackage[usenames, dvipsnames]{color}&#10;\begin{document}&#10;\color{white}&#10;\begin{eqnarray*}&#10;a&#10;\end{eqnarray*}&#10;\end{document}"/>
  <p:tag name="IGUANATEXSIZE" val="18"/>
  <p:tag name="IGUANATEXCURSOR" val="15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6.49417"/>
  <p:tag name="LATEXADDIN" val="\documentclass{article}&#10;\usepackage{amsmath}&#10;\pagestyle{empty}&#10;\usepackage[usenames, dvipsnames]{color}&#10;\begin{document}&#10;\color{white}&#10;\begin{eqnarray*}&#10;b&#10;\end{eqnarray*}&#10;\end{document}"/>
  <p:tag name="IGUANATEXSIZE" val="18"/>
  <p:tag name="IGUANATEXCURSOR" val="15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9.9662"/>
  <p:tag name="LATEXADDIN" val="\documentclass{article}&#10;\usepackage{amsmath}&#10;\pagestyle{empty}&#10;\usepackage[usenames, dvipsnames]{color}&#10;\begin{document}&#10;\color{white}&#10;\begin{eqnarray*}&#10;y_1(x)&#10;\end{eqnarray*}&#10;\end{document}"/>
  <p:tag name="IGUANATEXSIZE" val="18"/>
  <p:tag name="IGUANATEXCURSOR" val="15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9.9662"/>
  <p:tag name="LATEXADDIN" val="\documentclass{article}&#10;\usepackage{amsmath}&#10;\pagestyle{empty}&#10;\usepackage[usenames, dvipsnames]{color}&#10;\begin{document}&#10;\color{white}&#10;\begin{eqnarray*}&#10;y_2(x)&#10;\end{eqnarray*}&#10;\end{document}"/>
  <p:tag name="IGUANATEXSIZE" val="18"/>
  <p:tag name="IGUANATEXCURSOR" val="15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569.1788"/>
  <p:tag name="LATEXADDIN" val="\documentclass{article}&#10;\usepackage{amsmath}&#10;\pagestyle{empty}&#10;\usepackage[usenames, dvipsnames]{color}&#10;\begin{document}&#10;\color{white}&#10;\begin{eqnarray*}&#10;\oint \vec{E} \cdot d \vec{\ell} = &#10;\end{eqnarray*}&#10;\end{document}"/>
  <p:tag name="IGUANATEXSIZE" val="16"/>
  <p:tag name="IGUANATEXCURSOR" val="18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858.6427"/>
  <p:tag name="LATEXADDIN" val="\documentclass{article}&#10;\usepackage{amsmath}&#10;\pagestyle{empty}&#10;\usepackage[usenames, dvipsnames]{color}&#10;\begin{document}&#10;\color{white}&#10;\begin{eqnarray*}&#10;\oint E_x dx + E_y dy&#10;\end{eqnarray*}&#10;\end{document}"/>
  <p:tag name="IGUANATEXSIZE" val="16"/>
  <p:tag name="IGUANATEXCURSOR" val="17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740.157"/>
  <p:tag name="LATEXADDIN" val="\documentclass{article}&#10;\usepackage{amsmath}&#10;\pagestyle{empty}&#10;\usepackage[usenames, dvipsnames]{color}&#10;\begin{document}&#10;\color{white}&#10;\begin{eqnarray*}&#10;\oint E_x dx =\int_a^b E_x(x, y_1(x)) dx + \int_b^a E_x (x, y_2(x)) dx&#10;\end{eqnarray*}&#10;\end{document}"/>
  <p:tag name="IGUANATEXSIZE" val="16"/>
  <p:tag name="IGUANATEXCURSOR" val="22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1928.759"/>
  <p:tag name="LATEXADDIN" val="\documentclass{article}&#10;\usepackage{amsmath}&#10;\pagestyle{empty}&#10;\usepackage[usenames, dvipsnames]{color}&#10;\begin{document}&#10;\color{white}&#10;\begin{eqnarray*}&#10;=\int_a^b E_x(x, y_1(x)) - E_x (x, y_2(x)) dx&#10;\end{eqnarray*}&#10;\end{document}"/>
  <p:tag name="IGUANATEXSIZE" val="16"/>
  <p:tag name="IGUANATEXCURSOR" val="17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1.4548"/>
  <p:tag name="ORIGINALWIDTH" val="1304.087"/>
  <p:tag name="LATEXADDIN" val="\documentclass{article}&#10;\usepackage{amsmath}&#10;\pagestyle{empty}&#10;\usepackage[usenames, dvipsnames]{color}&#10;\begin{document}&#10;\color{white}&#10;\begin{eqnarray*}&#10;=\int_a^b E_x(x, y) \bigg|_{y=y_2(x)}^{y=y_1(x)} dx&#10;\end{eqnarray*}&#10;\end{document}"/>
  <p:tag name="IGUANATEXSIZE" val="16"/>
  <p:tag name="IGUANATEXCURSOR" val="20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9.7076"/>
  <p:tag name="ORIGINALWIDTH" val="1223.097"/>
  <p:tag name="LATEXADDIN" val="\documentclass{article}&#10;\usepackage{amsmath}&#10;\pagestyle{empty}&#10;\usepackage[usenames, dvipsnames]{color}&#10;\begin{document}&#10;\color{white}&#10;\begin{eqnarray*}&#10;=\int_a^b \int_{y_2(x)}^{y_1(x)} {\partial E_x \over \partial y} dy dx&#10;\end{eqnarray*}&#10;\end{document}"/>
  <p:tag name="IGUANATEXSIZE" val="16"/>
  <p:tag name="IGUANATEXCURSOR" val="1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9857"/>
  <p:tag name="ORIGINALWIDTH" val="415.448"/>
  <p:tag name="OUTPUTDPI" val="1200"/>
  <p:tag name="LATEXADDIN" val="\documentclass{article}&#10;\usepackage{amsmath}&#10;\pagestyle{empty}&#10;\usepackage{color}&#10;\begin{document}&#10;\color{white}&#10;\begin{eqnarray*}&#10;\vec{p} \equiv m \vec{v}&#10;\end{eqnarray*}&#10;\end{document}"/>
  <p:tag name="IGUANATEXSIZE" val="18"/>
  <p:tag name="IGUANATEXCURSOR" val="155"/>
  <p:tag name="TRANSPARENCY" val="True"/>
  <p:tag name="FILENAME" val=""/>
  <p:tag name="INPUTTYPE" val="0"/>
  <p:tag name="LATEXENGINEID" val="0"/>
  <p:tag name="TEMPFOLDER" val="E:\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9.7076"/>
  <p:tag name="ORIGINALWIDTH" val="1340.083"/>
  <p:tag name="LATEXADDIN" val="\documentclass{article}&#10;\usepackage{amsmath}&#10;\pagestyle{empty}&#10;\usepackage[usenames, dvipsnames]{color}&#10;\begin{document}&#10;\color{white}&#10;\begin{eqnarray*}&#10;=-\int_a^b \int_{y_1(x)}^{y_2(x)} {\partial E_x \over \partial y} dy dx&#10;\end{eqnarray*}&#10;\end{document}"/>
  <p:tag name="IGUANATEXSIZE" val="16"/>
  <p:tag name="IGUANATEXCURSOR" val="2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145"/>
  <p:tag name="ORIGINALWIDTH" val="882.6397"/>
  <p:tag name="LATEXADDIN" val="\documentclass{article}&#10;\usepackage{amsmath}&#10;\pagestyle{empty}&#10;\usepackage[usenames, dvipsnames]{color}&#10;\begin{document}&#10;\color{white}&#10;\begin{eqnarray*}&#10;=-\iint {\partial E_x \over \partial y} dA&#10;\end{eqnarray*}&#10;\end{document}"/>
  <p:tag name="IGUANATEXSIZE" val="16"/>
  <p:tag name="IGUANATEXCURSOR" val="19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0.465"/>
  <p:tag name="ORIGINALWIDTH" val="1223.847"/>
  <p:tag name="LATEXADDIN" val="\documentclass{article}&#10;\usepackage{amsmath}&#10;\pagestyle{empty}&#10;\usepackage[usenames, dvipsnames]{color}&#10;\begin{document}&#10;\color{white}&#10;\begin{eqnarray*}&#10;\oint E_y dy=\iint {\partial E_y \over \partial x} dA&#10;\end{eqnarray*}&#10;\end{document}"/>
  <p:tag name="IGUANATEXSIZE" val="16"/>
  <p:tag name="IGUANATEXCURSOR" val="16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861.267"/>
  <p:tag name="LATEXADDIN" val="\documentclass{article}&#10;\usepackage{amsmath}&#10;\pagestyle{empty}&#10;\usepackage[usenames, dvipsnames]{color}&#10;\begin{document}&#10;\color{white}&#10;\begin{eqnarray*}&#10;\oint \vec{E} \cdot d \vec{\ell} = \iint \left(&#10;{\partial E_y \over \partial x} - {\partial E_x \over \partial y}&#10;\right) dA&#10;\end{eqnarray*}&#10;\end{document}"/>
  <p:tag name="IGUANATEXSIZE" val="16"/>
  <p:tag name="IGUANATEXCURSOR" val="24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598.05"/>
  <p:tag name="LATEXADDIN" val="\documentclass{article}&#10;\usepackage{amsmath}&#10;\pagestyle{empty}&#10;\usepackage[dvipsnames]{xcolor}&#10;\begin{document}&#10;\color{white}&#10;\begin{eqnarray*}&#10;\oint \vec{E} \cdot d\vec{\ell} = \iint \left( \nabla \times \vec{E} \right) \cdot d \vec{A}&#10;\end{eqnarray*}&#10;\end{document}"/>
  <p:tag name="IGUANATEXSIZE" val="16"/>
  <p:tag name="IGUANATEXCURSOR" val="18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2.99213"/>
  <p:tag name="LATEXADDIN" val="\documentclass{article}&#10;\usepackage{amsmath}&#10;\pagestyle{empty}&#10;\usepackage[usenames, dvipsnames]{color}&#10;\begin{document}&#10;\color{white}&#10;\begin{eqnarray*}&#10;x&#10;\end{eqnarray*}&#10;\end{document}"/>
  <p:tag name="IGUANATEXSIZE" val="18"/>
  <p:tag name="IGUANATEXCURSOR" val="15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58.49268"/>
  <p:tag name="LATEXADDIN" val="\documentclass{article}&#10;\usepackage{amsmath}&#10;\pagestyle{empty}&#10;\usepackage[usenames, dvipsnames]{color}&#10;\begin{document}&#10;\color{white}&#10;\begin{eqnarray*}&#10;y&#10;\end{eqnarray*}&#10;\end{document}"/>
  <p:tag name="IGUANATEXSIZE" val="18"/>
  <p:tag name="IGUANATEXCURSOR" val="15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9824"/>
  <p:tag name="ORIGINALWIDTH" val="769.4038"/>
  <p:tag name="LATEXADDIN" val="\documentclass{article}&#10;\usepackage{amsmath}&#10;\pagestyle{empty}&#10;\usepackage[usenames, dvipsnames]{color}&#10;\begin{document}&#10;\color{white}&#10;\begin{eqnarray*}&#10;\vec{v} = y^2 \hat{x} \; (m/s)&#10;\end{eqnarray*}&#10;\end{document}"/>
  <p:tag name="IGUANATEXSIZE" val="18"/>
  <p:tag name="IGUANATEXCURSOR" val="18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238.095"/>
  <p:tag name="LATEXADDIN" val="\documentclass{article}&#10;\usepackage{amsmath}&#10;\pagestyle{empty}&#10;\usepackage[usenames, dvipsnames]{color}&#10;\begin{document}&#10;\color{white}&#10;\begin{eqnarray*}&#10;\nabla \times \vec{v} = \left( {\partial \over \partial y} \hat{y}\right)&#10;\times y^2 \hat{x}&#10;\end{eqnarray*}&#10;\end{document}"/>
  <p:tag name="IGUANATEXSIZE" val="18"/>
  <p:tag name="IGUANATEXCURSOR" val="24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6.7116"/>
  <p:tag name="ORIGINALWIDTH" val="836.1455"/>
  <p:tag name="LATEXADDIN" val="\documentclass{article}&#10;\usepackage{amsmath}&#10;\pagestyle{empty}&#10;\usepackage[usenames, dvipsnames]{color}&#10;\begin{document}&#10;\color{white}&#10;\begin{eqnarray*}&#10;= \left( {\partial y^2\over \partial y} \right)&#10;\hat{y} \times \hat{x}&#10;\end{eqnarray*}&#10;\end{document}"/>
  <p:tag name="IGUANATEXSIZE" val="18"/>
  <p:tag name="IGUANATEXCURSOR" val="2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0.2175"/>
  <p:tag name="ORIGINALWIDTH" val="417.6978"/>
  <p:tag name="OUTPUTDPI" val="1200"/>
  <p:tag name="LATEXADDIN" val="\documentclass{article}&#10;\usepackage{amsmath}&#10;\pagestyle{empty}&#10;\usepackage{color}&#10;\begin{document}&#10;\color{white}&#10;\begin{eqnarray*}&#10;\vec{F} = {d\vec{p} \over dt}&#10;\end{eqnarray*}&#10;\end{document}"/>
  <p:tag name="IGUANATEXSIZE" val="18"/>
  <p:tag name="IGUANATEXCURSOR" val="159"/>
  <p:tag name="TRANSPARENCY" val="True"/>
  <p:tag name="FILENAME" val=""/>
  <p:tag name="INPUTTYPE" val="0"/>
  <p:tag name="LATEXENGINEID" val="0"/>
  <p:tag name="TEMPFOLDER" val="E:\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407.949"/>
  <p:tag name="LATEXADDIN" val="\documentclass{article}&#10;\usepackage{amsmath}&#10;\pagestyle{empty}&#10;\usepackage[usenames, dvipsnames]{color}&#10;\begin{document}&#10;\color{white}&#10;\begin{eqnarray*}&#10;=-2y \hat{z}&#10;\end{eqnarray*}&#10;\end{document}"/>
  <p:tag name="IGUANATEXSIZE" val="18"/>
  <p:tag name="IGUANATEXCURSOR" val="16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478.065"/>
  <p:tag name="LATEXADDIN" val="\documentclass{article}&#10;\usepackage{amsmath}&#10;\pagestyle{empty}&#10;\usepackage[dvipsnames]{xcolor}&#10;\begin{document}&#10;\color{white}&#10;\begin{eqnarray*}&#10;\oint \vec{v} \cdot d\vec{\ell} = \iint \left( \nabla \times \vec{v} \right) \cdot d \vec{A}&#10;\end{eqnarray*}&#10;\end{document}"/>
  <p:tag name="IGUANATEXSIZE" val="18"/>
  <p:tag name="IGUANATEXCURSOR" val="2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478.065"/>
  <p:tag name="LATEXADDIN" val="\documentclass{article}&#10;\usepackage{amsmath}&#10;\pagestyle{empty}&#10;\usepackage[dvipsnames]{xcolor}&#10;\begin{document}&#10;\color{white}&#10;\begin{eqnarray*}&#10;\oint \vec{v} \cdot d\vec{\ell} = \iint \left( \nabla \times \vec{v} \right) \cdot d \vec{A}&#10;\end{eqnarray*}&#10;\end{document}"/>
  <p:tag name="IGUANATEXSIZE" val="18"/>
  <p:tag name="IGUANATEXCURSOR" val="2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478.065"/>
  <p:tag name="LATEXADDIN" val="\documentclass{article}&#10;\usepackage{amsmath}&#10;\pagestyle{empty}&#10;\usepackage[dvipsnames]{xcolor}&#10;\begin{document}&#10;\color{white}&#10;\begin{eqnarray*}&#10;\oint \vec{v} \cdot d\vec{\ell} = \iint \left( \nabla \times \vec{v} \right) \cdot d \vec{A}&#10;\end{eqnarray*}&#10;\end{document}"/>
  <p:tag name="IGUANATEXSIZE" val="18"/>
  <p:tag name="IGUANATEXCURSOR" val="2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2119.235"/>
  <p:tag name="LATEXADDIN" val="\documentclass{article}&#10;\usepackage{amsmath}&#10;\pagestyle{empty}&#10;\usepackage[usenames, dvipsnames]{color}&#10;\begin{document}&#10;\color{white}&#10;\begin{eqnarray*}&#10;W = \oint \vec{F} \cdot d\vec{r} = \iint \left( \nabla \times \vec{F} \right) \cdot d \vec{A} = 0&#10;\end{eqnarray*}&#10;\end{document}"/>
  <p:tag name="IGUANATEXSIZE" val="18"/>
  <p:tag name="IGUANATEXCURSOR" val="22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571.4286"/>
  <p:tag name="LATEXADDIN" val="\documentclass{article}&#10;\usepackage{amsmath}&#10;\pagestyle{empty}&#10;\usepackage[usenames, dvipsnames]{color}&#10;\begin{document}&#10;\color{white}&#10;\begin{eqnarray*}&#10;\nabla \times \vec{F} = 0&#10;\end{eqnarray*}&#10;\end{document}"/>
  <p:tag name="IGUANATEXSIZE" val="18"/>
  <p:tag name="IGUANATEXCURSOR" val="19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808.399"/>
  <p:tag name="LATEXADDIN" val="\documentclass{article}&#10;\usepackage{amsmath}&#10;\pagestyle{empty}&#10;\usepackage[usenames, dvipsnames]{color}&#10;\begin{document}&#10;\color{white}&#10;\begin{eqnarray*}&#10;\nabla \times \nabla \phi (\vec{r}) = 0 &#10;\end{eqnarray*}&#10;\end{document}"/>
  <p:tag name="IGUANATEXSIZE" val="18"/>
  <p:tag name="IGUANATEXCURSOR" val="19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701.9123"/>
  <p:tag name="LATEXADDIN" val="\documentclass{article}&#10;\usepackage{amsmath}&#10;\pagestyle{empty}&#10;\usepackage[usenames, dvipsnames]{color}&#10;\begin{document}&#10;\color{white}&#10;\begin{eqnarray*}&#10;\vec{F} = -\nabla U(\vec{r})&#10;\end{eqnarray*}&#10;\end{document}"/>
  <p:tag name="IGUANATEXSIZE" val="18"/>
  <p:tag name="IGUANATEXCURSOR" val="1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909.6363"/>
  <p:tag name="LATEXADDIN" val="\documentclass{article}&#10;\usepackage{amsmath}&#10;\pagestyle{empty}&#10;\usepackage[usenames, dvipsnames]{color}&#10;\begin{document}&#10;\color{white}&#10;\begin{eqnarray*}&#10;W_{12} = \int_1^2 \vec{F} \cdot d \vec{r}&#10;\end{eqnarray*}&#10;\end{document}"/>
  <p:tag name="IGUANATEXSIZE" val="18"/>
  <p:tag name="IGUANATEXCURSOR" val="19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929.8838"/>
  <p:tag name="LATEXADDIN" val="\documentclass{article}&#10;\usepackage{amsmath}&#10;\pagestyle{empty}&#10;\usepackage[usenames, dvipsnames]{color}&#10;\begin{document}&#10;\color{white}&#10;\begin{eqnarray*}&#10;=\int_1^2 (-\nabla U) \cdot d\vec{r}&#10;\end{eqnarray*}&#10;\end{document}"/>
  <p:tag name="IGUANATEXSIZE" val="18"/>
  <p:tag name="IGUANATEXCURSOR" val="154"/>
</p:tagLst>
</file>

<file path=ppt/theme/theme1.xml><?xml version="1.0" encoding="utf-8"?>
<a:theme xmlns:a="http://schemas.openxmlformats.org/drawingml/2006/main" name="PPP_SEDUC_TXT_Board">
  <a:themeElements>
    <a:clrScheme name="">
      <a:dk1>
        <a:srgbClr val="B2B2B2"/>
      </a:dk1>
      <a:lt1>
        <a:srgbClr val="FFFFFF"/>
      </a:lt1>
      <a:dk2>
        <a:srgbClr val="B2B2B2"/>
      </a:dk2>
      <a:lt2>
        <a:srgbClr val="000000"/>
      </a:lt2>
      <a:accent1>
        <a:srgbClr val="BBE0E3"/>
      </a:accent1>
      <a:accent2>
        <a:srgbClr val="333399"/>
      </a:accent2>
      <a:accent3>
        <a:srgbClr val="D5D5D5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P_SEDUC_TXT_Bo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P_SEDUC_TXT_Bo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EDUC_TXT_Board 13">
        <a:dk1>
          <a:srgbClr val="000000"/>
        </a:dk1>
        <a:lt1>
          <a:srgbClr val="FFFFFF"/>
        </a:lt1>
        <a:dk2>
          <a:srgbClr val="660033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14">
        <a:dk1>
          <a:srgbClr val="000000"/>
        </a:dk1>
        <a:lt1>
          <a:srgbClr val="FFFFFF"/>
        </a:lt1>
        <a:dk2>
          <a:srgbClr val="8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15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EDUC_TXT_Board 16">
        <a:dk1>
          <a:srgbClr val="000000"/>
        </a:dk1>
        <a:lt1>
          <a:srgbClr val="B2B2B2"/>
        </a:lt1>
        <a:dk2>
          <a:srgbClr val="FFFFFF"/>
        </a:dk2>
        <a:lt2>
          <a:srgbClr val="B2B2B2"/>
        </a:lt2>
        <a:accent1>
          <a:srgbClr val="BBE0E3"/>
        </a:accent1>
        <a:accent2>
          <a:srgbClr val="333399"/>
        </a:accent2>
        <a:accent3>
          <a:srgbClr val="D5D5D5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PPP_SEDUC_TXT_Board</Template>
  <TotalTime>25328</TotalTime>
  <Words>2655</Words>
  <Application>Microsoft Office PowerPoint</Application>
  <PresentationFormat>On-screen Show (4:3)</PresentationFormat>
  <Paragraphs>414</Paragraphs>
  <Slides>31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squeaky chalk sound</vt:lpstr>
      <vt:lpstr>新細明體</vt:lpstr>
      <vt:lpstr>標楷體</vt:lpstr>
      <vt:lpstr>標楷體</vt:lpstr>
      <vt:lpstr>Arial</vt:lpstr>
      <vt:lpstr>Calibri</vt:lpstr>
      <vt:lpstr>Comic Sans MS</vt:lpstr>
      <vt:lpstr>Courier New</vt:lpstr>
      <vt:lpstr>Symbol</vt:lpstr>
      <vt:lpstr>Wingdings</vt:lpstr>
      <vt:lpstr>PPP_SEDUC_TXT_Board</vt:lpstr>
      <vt:lpstr>Equation</vt:lpstr>
      <vt:lpstr>Theoretical Mechanics I</vt:lpstr>
      <vt:lpstr>Syllabus – 理論力學</vt:lpstr>
      <vt:lpstr>Overview of this course</vt:lpstr>
      <vt:lpstr>Lecture 1 – Newtonian Mechanics</vt:lpstr>
      <vt:lpstr>Newton’s Laws</vt:lpstr>
      <vt:lpstr>Newton’s Laws</vt:lpstr>
      <vt:lpstr>Newton’s Laws</vt:lpstr>
      <vt:lpstr>PowerPoint Presentation</vt:lpstr>
      <vt:lpstr>Lecture 1 – Newtonian Mechanics</vt:lpstr>
      <vt:lpstr>PowerPoint Presentation</vt:lpstr>
      <vt:lpstr>PowerPoint Presentation</vt:lpstr>
      <vt:lpstr>Stokes’ Theorem</vt:lpstr>
      <vt:lpstr>What is the meaning of curl?</vt:lpstr>
      <vt:lpstr>Physical Meaning of Stokes’ Theorem</vt:lpstr>
      <vt:lpstr>Physical Meaning of Stokes’ Theorem</vt:lpstr>
      <vt:lpstr>PowerPoint Presentation</vt:lpstr>
      <vt:lpstr>PowerPoint Presentation</vt:lpstr>
      <vt:lpstr>Levi-Civita Symbol</vt:lpstr>
      <vt:lpstr>Levi-Civita Symbol</vt:lpstr>
      <vt:lpstr>Levi-Civita Symbol</vt:lpstr>
      <vt:lpstr>More on Vector Differential Identities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 – Newtonian Mechanics</vt:lpstr>
    </vt:vector>
  </TitlesOfParts>
  <Company>Nuwa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Physics B (II)</dc:title>
  <dc:creator>Kuo-An</dc:creator>
  <cp:lastModifiedBy>Kuo-An</cp:lastModifiedBy>
  <cp:revision>4404</cp:revision>
  <dcterms:created xsi:type="dcterms:W3CDTF">2011-02-18T04:00:19Z</dcterms:created>
  <dcterms:modified xsi:type="dcterms:W3CDTF">2016-09-18T06:55:09Z</dcterms:modified>
</cp:coreProperties>
</file>